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2" r:id="rId4"/>
    <p:sldId id="291" r:id="rId5"/>
    <p:sldId id="319" r:id="rId6"/>
    <p:sldId id="321" r:id="rId7"/>
    <p:sldId id="313" r:id="rId8"/>
    <p:sldId id="314" r:id="rId9"/>
    <p:sldId id="317" r:id="rId10"/>
    <p:sldId id="316" r:id="rId11"/>
    <p:sldId id="315" r:id="rId12"/>
    <p:sldId id="318" r:id="rId13"/>
    <p:sldId id="282" r:id="rId14"/>
    <p:sldId id="322" r:id="rId15"/>
    <p:sldId id="288" r:id="rId16"/>
    <p:sldId id="320" r:id="rId17"/>
    <p:sldId id="296" r:id="rId18"/>
  </p:sldIdLst>
  <p:sldSz cx="9144000" cy="6858000" type="screen4x3"/>
  <p:notesSz cx="6858000" cy="9296400"/>
  <p:embeddedFontLst>
    <p:embeddedFont>
      <p:font typeface="Segoe UI" pitchFamily="34" charset="0"/>
      <p:regular r:id="rId21"/>
      <p:bold r:id="rId22"/>
      <p:italic r:id="rId23"/>
      <p:boldItalic r:id="rId24"/>
    </p:embeddedFont>
    <p:embeddedFont>
      <p:font typeface="Papyrus" pitchFamily="66" charset="0"/>
      <p:regular r:id="rId25"/>
    </p:embeddedFont>
    <p:embeddedFont>
      <p:font typeface="Perpetu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6" tIns="46408" rIns="92816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16" tIns="46408" rIns="92816" bIns="464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0027" indent="-2846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8501" indent="-2277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3903" indent="-2277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49304" indent="-2277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4704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0106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5506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70907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4F4677-2C19-4BAB-A057-6A5B77CF1911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0027" indent="-2846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8501" indent="-2277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3903" indent="-2277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49304" indent="-2277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4704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0106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5506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70907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83C1E-895F-4AA6-BF69-9C6549E0E3B4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0027" indent="-2846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8501" indent="-2277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3903" indent="-2277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49304" indent="-2277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4704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60106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15506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70907" indent="-227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3C6227-2DED-473A-84FB-887E0CF28BB2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B048-1820-4E2D-94A3-E76A2FA8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7E4D-007D-424B-B94D-A43E04080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66" r:id="rId14"/>
    <p:sldLayoutId id="2147483667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center.org/" TargetMode="External"/><Relationship Id="rId2" Type="http://schemas.openxmlformats.org/officeDocument/2006/relationships/hyperlink" Target="mailto:sbrady@ilcenter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/prepare" TargetMode="External"/><Relationship Id="rId7" Type="http://schemas.openxmlformats.org/officeDocument/2006/relationships/hyperlink" Target="http://www.ilcenter.org/emergencyservices.html" TargetMode="External"/><Relationship Id="rId2" Type="http://schemas.openxmlformats.org/officeDocument/2006/relationships/hyperlink" Target="http://www.ready.gov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mergency.cdc.gov/preparedness/" TargetMode="External"/><Relationship Id="rId5" Type="http://schemas.openxmlformats.org/officeDocument/2006/relationships/hyperlink" Target="http://do1thing.com/" TargetMode="External"/><Relationship Id="rId4" Type="http://schemas.openxmlformats.org/officeDocument/2006/relationships/hyperlink" Target="http://emergency20wiki.org/wiki/index.php/Main_P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sabilitytips.tamu.edu/" TargetMode="External"/><Relationship Id="rId2" Type="http://schemas.openxmlformats.org/officeDocument/2006/relationships/hyperlink" Target="http://preparednessforall.files.wordpress.com/2012/06/afnfl.png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fema.gov/" TargetMode="External"/><Relationship Id="rId4" Type="http://schemas.openxmlformats.org/officeDocument/2006/relationships/hyperlink" Target="http://www.serviceandinclusion.org/index.php?page=emergenc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lcenter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gov/" TargetMode="External"/><Relationship Id="rId2" Type="http://schemas.openxmlformats.org/officeDocument/2006/relationships/hyperlink" Target="http://supct.law.cornell.edu/supct/html/98-536.Z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53000"/>
            <a:ext cx="8476800" cy="566399"/>
          </a:xfrm>
        </p:spPr>
        <p:txBody>
          <a:bodyPr/>
          <a:lstStyle/>
          <a:p>
            <a:pPr algn="ctr"/>
            <a:r>
              <a:rPr lang="en-US" sz="3200" dirty="0" smtClean="0"/>
              <a:t>Connecting the Pieces for Functional Needs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305800" cy="1905000"/>
          </a:xfrm>
        </p:spPr>
        <p:txBody>
          <a:bodyPr/>
          <a:lstStyle/>
          <a:p>
            <a:pPr algn="ctr"/>
            <a:r>
              <a:rPr lang="en-US" dirty="0" smtClean="0"/>
              <a:t>Before, During and After an Emergency Situation</a:t>
            </a:r>
          </a:p>
          <a:p>
            <a:pPr algn="ctr"/>
            <a:r>
              <a:rPr lang="en-US" sz="1800" dirty="0" smtClean="0"/>
              <a:t>Developed by Stephanie </a:t>
            </a:r>
            <a:r>
              <a:rPr lang="en-US" sz="1800" dirty="0" smtClean="0"/>
              <a:t>Brady, The Independent Living </a:t>
            </a:r>
            <a:r>
              <a:rPr lang="en-US" sz="1800" dirty="0" smtClean="0"/>
              <a:t>Center, Joplin, Missouri </a:t>
            </a: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sbrady@ilcenter.org</a:t>
            </a:r>
            <a:r>
              <a:rPr lang="en-US" sz="1800" dirty="0" smtClean="0"/>
              <a:t> </a:t>
            </a:r>
            <a:r>
              <a:rPr lang="en-US" sz="1800" dirty="0" smtClean="0"/>
              <a:t>					</a:t>
            </a:r>
            <a:r>
              <a:rPr lang="en-US" sz="1800" dirty="0" smtClean="0">
                <a:hlinkClick r:id="rId3"/>
              </a:rPr>
              <a:t>www.ilcenter.org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6016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 smtClean="0"/>
              <a:t>Common Considerations for People with Visual Impairments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7150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Remember that </a:t>
            </a:r>
            <a:r>
              <a:rPr lang="en-US" sz="2400" b="1" dirty="0" smtClean="0"/>
              <a:t>service animals are NOT pets</a:t>
            </a:r>
            <a:r>
              <a:rPr lang="en-US" sz="2400" dirty="0" smtClean="0"/>
              <a:t> and you should not attempt to pet or play with the animal—they are working.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Assist a person with visual impairments when requested</a:t>
            </a:r>
            <a:r>
              <a:rPr lang="en-US" sz="2400" dirty="0" smtClean="0"/>
              <a:t>—allow the person to take your arm so that you guide the individual rather than leading them.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When </a:t>
            </a:r>
            <a:r>
              <a:rPr lang="en-US" sz="2400" b="1" dirty="0" smtClean="0"/>
              <a:t>greeting a person with severe vision loss</a:t>
            </a:r>
            <a:r>
              <a:rPr lang="en-US" sz="2400" dirty="0" smtClean="0"/>
              <a:t>, always identify yourself and others who may be with you. Also</a:t>
            </a:r>
            <a:r>
              <a:rPr lang="en-US" sz="2400" dirty="0"/>
              <a:t>, remember to look at them when you are communicating with them.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Communicate any written information verbally.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Do not shout, speak at a normal volume to the person. 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2" name="Picture 1" descr="Man walking with a cane for the bli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8669"/>
            <a:ext cx="2590800" cy="39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39763"/>
          </a:xfrm>
        </p:spPr>
        <p:txBody>
          <a:bodyPr/>
          <a:lstStyle/>
          <a:p>
            <a:r>
              <a:rPr lang="en-US" dirty="0" smtClean="0"/>
              <a:t>Emergency Considerations for Elderly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200" dirty="0" smtClean="0"/>
              <a:t>Be patient! Often, people with access and functional needs may respond more slowly to a crisis or may not fully understand the extent of an emergency because of confusion, hearing problems, or language barriers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 People with health concerns or disabilities are often afraid that they will be placed in a nursing facility during an emergency. Try to reassure them that they will receive community-based medical assistance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If the person has dementia or seems disoriented, identify yourself, explain why you are assisting them, speak slowly, and maintain eye contact. </a:t>
            </a:r>
            <a:endParaRPr lang="en-US" sz="2200" dirty="0"/>
          </a:p>
        </p:txBody>
      </p:sp>
      <p:pic>
        <p:nvPicPr>
          <p:cNvPr id="1026" name="Picture 2" descr="Doctor talking with an elderly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3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6800" cy="838200"/>
          </a:xfrm>
        </p:spPr>
        <p:txBody>
          <a:bodyPr/>
          <a:lstStyle/>
          <a:p>
            <a:r>
              <a:rPr lang="en-US" sz="2800" dirty="0" smtClean="0"/>
              <a:t>Emergency Considerations for People with Developmental Disabilities 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200" y="1066800"/>
            <a:ext cx="8534400" cy="53340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Often, people on the autism spectrum display behaviors that mimic psychosis, defiance or belligerence. Give them space and the behaviors will typically reduce. </a:t>
            </a:r>
            <a:endParaRPr lang="en-US" dirty="0"/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Many people with developmental disabilities or autism do not feel comfortable being touched. Respect their personal space as much as possible. 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People </a:t>
            </a:r>
            <a:r>
              <a:rPr lang="en-US" dirty="0"/>
              <a:t>with cognitive disabilities may need extra time to                        respond to questions.  Phrase questions in simple to                                understand terms and speak clearly. </a:t>
            </a:r>
            <a:endParaRPr lang="en-US" dirty="0" smtClean="0"/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People </a:t>
            </a:r>
            <a:r>
              <a:rPr lang="en-US" dirty="0"/>
              <a:t>with autism spectrum and/or seizure </a:t>
            </a:r>
            <a:r>
              <a:rPr lang="en-US" dirty="0" smtClean="0"/>
              <a:t>                                         disorders often </a:t>
            </a:r>
            <a:r>
              <a:rPr lang="en-US" dirty="0"/>
              <a:t>have difficulty with sirens and </a:t>
            </a:r>
            <a:r>
              <a:rPr lang="en-US" dirty="0" smtClean="0"/>
              <a:t>                                         bright </a:t>
            </a:r>
            <a:r>
              <a:rPr lang="en-US" dirty="0"/>
              <a:t>lights. Try </a:t>
            </a:r>
            <a:r>
              <a:rPr lang="en-US" dirty="0" smtClean="0"/>
              <a:t>talking </a:t>
            </a:r>
            <a:r>
              <a:rPr lang="en-US" dirty="0"/>
              <a:t>with them in a quiet </a:t>
            </a:r>
            <a:r>
              <a:rPr lang="en-US" dirty="0" smtClean="0"/>
              <a:t>                                              location </a:t>
            </a:r>
            <a:r>
              <a:rPr lang="en-US" dirty="0"/>
              <a:t>that will make </a:t>
            </a:r>
            <a:r>
              <a:rPr lang="en-US" dirty="0" smtClean="0"/>
              <a:t>them </a:t>
            </a:r>
            <a:r>
              <a:rPr lang="en-US" dirty="0"/>
              <a:t>feel safer.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endParaRPr lang="en-US" dirty="0" smtClean="0"/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endParaRPr lang="en-US" dirty="0" smtClean="0"/>
          </a:p>
        </p:txBody>
      </p:sp>
      <p:pic>
        <p:nvPicPr>
          <p:cNvPr id="2" name="Picture 1" descr="Young woman with Down's Synd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64" y="4343400"/>
            <a:ext cx="2715836" cy="20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437"/>
            <a:ext cx="8915400" cy="639763"/>
          </a:xfrm>
        </p:spPr>
        <p:txBody>
          <a:bodyPr/>
          <a:lstStyle/>
          <a:p>
            <a:r>
              <a:rPr lang="en-US" sz="2800" dirty="0" smtClean="0"/>
              <a:t>Considerations for People with Limited English Proficiency </a:t>
            </a:r>
            <a:endParaRPr lang="en-US" sz="280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000" y="1066800"/>
            <a:ext cx="8229600" cy="53340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Often, people with limited English proficiency do not understand weather alert systems or what severe storms like tornados can do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There may be fear of the government, especially if the person or family is undocumented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Confusion in translation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Often seek assistance from churches and extended family before “outsiders” </a:t>
            </a:r>
          </a:p>
          <a:p>
            <a:pPr marL="0" indent="0">
              <a:buClr>
                <a:schemeClr val="bg1"/>
              </a:buClr>
              <a:buSzPct val="88000"/>
            </a:pPr>
            <a:endParaRPr lang="en-US" dirty="0" smtClean="0"/>
          </a:p>
        </p:txBody>
      </p:sp>
      <p:pic>
        <p:nvPicPr>
          <p:cNvPr id="12292" name="Picture 4" descr="Hispanic woman talking with FEMA represent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666227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4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Individuals and Families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066800"/>
            <a:ext cx="8556000" cy="53340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Ready.gov  </a:t>
            </a:r>
            <a:r>
              <a:rPr lang="en-US" dirty="0" smtClean="0">
                <a:hlinkClick r:id="rId2"/>
              </a:rPr>
              <a:t>www.ready.gov</a:t>
            </a:r>
            <a:r>
              <a:rPr lang="en-US" dirty="0" smtClean="0"/>
              <a:t>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Red Cross Prepare </a:t>
            </a:r>
            <a:r>
              <a:rPr lang="en-US" dirty="0" smtClean="0">
                <a:hlinkClick r:id="rId3"/>
              </a:rPr>
              <a:t>www.redcross.org</a:t>
            </a:r>
            <a:r>
              <a:rPr lang="en-US" dirty="0">
                <a:hlinkClick r:id="rId3"/>
              </a:rPr>
              <a:t>//</a:t>
            </a:r>
            <a:r>
              <a:rPr lang="en-US" dirty="0" smtClean="0">
                <a:hlinkClick r:id="rId3"/>
              </a:rPr>
              <a:t>prepare</a:t>
            </a:r>
            <a:r>
              <a:rPr lang="en-US" dirty="0" smtClean="0"/>
              <a:t>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Emergency 2.0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emergency20wiki.org/wiki/index.php/Main_Page</a:t>
            </a:r>
            <a:r>
              <a:rPr lang="en-US" dirty="0" smtClean="0"/>
              <a:t>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Do </a:t>
            </a:r>
            <a:r>
              <a:rPr lang="en-US" dirty="0"/>
              <a:t>1 </a:t>
            </a:r>
            <a:r>
              <a:rPr lang="en-US" dirty="0" smtClean="0"/>
              <a:t>Thing Family Preparation </a:t>
            </a:r>
            <a:r>
              <a:rPr lang="en-US" dirty="0">
                <a:hlinkClick r:id="rId5"/>
              </a:rPr>
              <a:t>http://do1thing.com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CDC </a:t>
            </a:r>
            <a:r>
              <a:rPr lang="en-US" dirty="0"/>
              <a:t>Emergency Planning </a:t>
            </a:r>
            <a:r>
              <a:rPr lang="en-US" dirty="0">
                <a:hlinkClick r:id="rId6"/>
              </a:rPr>
              <a:t>http://emergency.cdc.gov/preparedness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Clr>
                <a:schemeClr val="bg1"/>
              </a:buClr>
              <a:buSzPct val="88000"/>
              <a:buFont typeface="Wingdings" pitchFamily="2" charset="2"/>
              <a:buChar char=""/>
            </a:pPr>
            <a:r>
              <a:rPr lang="en-US" dirty="0" smtClean="0"/>
              <a:t>The Independent Living Center</a:t>
            </a:r>
            <a:r>
              <a:rPr lang="en-US" dirty="0"/>
              <a:t> </a:t>
            </a:r>
            <a:r>
              <a:rPr lang="en-US" dirty="0" smtClean="0">
                <a:hlinkClick r:id="rId7"/>
              </a:rPr>
              <a:t>www.ilcenter.org/emergencyservices.html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4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437"/>
            <a:ext cx="8839200" cy="639763"/>
          </a:xfrm>
        </p:spPr>
        <p:txBody>
          <a:bodyPr/>
          <a:lstStyle/>
          <a:p>
            <a:r>
              <a:rPr lang="en-US" sz="3200" dirty="0" smtClean="0"/>
              <a:t>Resources for Businesses and First Responders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914400"/>
            <a:ext cx="8610600" cy="48768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First Responder Toolkit: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preparednessforall.files.wordpress.com/2012/06/afnfl.png</a:t>
            </a: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Interactive </a:t>
            </a:r>
            <a:r>
              <a:rPr lang="en-US" dirty="0"/>
              <a:t>Mobile Tips for First </a:t>
            </a:r>
            <a:r>
              <a:rPr lang="en-US" dirty="0" smtClean="0"/>
              <a:t>Responders: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://disabilitytips.tamu.edu/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National </a:t>
            </a:r>
            <a:r>
              <a:rPr lang="en-US" dirty="0"/>
              <a:t>Service Inclusion </a:t>
            </a:r>
            <a:r>
              <a:rPr lang="en-US" dirty="0" smtClean="0"/>
              <a:t>Project </a:t>
            </a:r>
            <a:r>
              <a:rPr lang="en-US" dirty="0" smtClean="0">
                <a:hlinkClick r:id="rId4"/>
              </a:rPr>
              <a:t>www.serviceandinclusion.org/index.php?page=emergency</a:t>
            </a:r>
            <a:r>
              <a:rPr lang="en-US" dirty="0" smtClean="0"/>
              <a:t> </a:t>
            </a:r>
          </a:p>
          <a:p>
            <a:pPr marL="0" indent="0"/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FEMA </a:t>
            </a:r>
            <a:r>
              <a:rPr lang="en-US" dirty="0">
                <a:hlinkClick r:id="rId5"/>
              </a:rPr>
              <a:t>www.fema.gov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1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5257800" cy="2971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7620000" cy="3505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Stephanie Brady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Director of Programs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The Independent Living Center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2639 E. 34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Street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Joplin, MO 64804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800-346-8951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417-659-8086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  <a:hlinkClick r:id="rId2"/>
              </a:rPr>
              <a:t>www.ilcenter.org</a:t>
            </a:r>
            <a:r>
              <a:rPr lang="en-US" sz="2400" dirty="0" smtClean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sbrady@ilcenter.org</a:t>
            </a:r>
          </a:p>
        </p:txBody>
      </p:sp>
      <p:pic>
        <p:nvPicPr>
          <p:cNvPr id="4" name="Picture 3" descr="Butterfly mural in Joplin Missour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37" y="2362199"/>
            <a:ext cx="6441038" cy="42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is Whole Community?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According to FEMA</a:t>
            </a:r>
            <a:r>
              <a:rPr lang="en-US" dirty="0" smtClean="0"/>
              <a:t>: </a:t>
            </a:r>
            <a:r>
              <a:rPr lang="en-US" dirty="0"/>
              <a:t>“an approach to emergency management that reinforces the fact that FEMA is only one part of our nation’s emergency management team; that we must leverage all of the resources of our collective team in preparing for, protecting against, responding to, recovering from and mitigating against all hazards; and that collectively we must meet the needs of the entire community in each of these areas</a:t>
            </a:r>
            <a:r>
              <a:rPr lang="en-US" dirty="0" smtClean="0"/>
              <a:t>.”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Essentially, the whole community is planning for                                        and with EVERYONE, regardless of access or                                    functional need and with EVERYONE at the table--                                  all agencies, community organizations, and                                consumers working together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3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1756"/>
            <a:ext cx="8991600" cy="67437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5000" y="5334000"/>
            <a:ext cx="33528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Perpetua" pitchFamily="18" charset="0"/>
                <a:ea typeface="+mj-ea"/>
                <a:cs typeface="+mj-cs"/>
              </a:rPr>
              <a:t>St. Mary’s Catholic Church and Elementary School and Green Brier Nursing Home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77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437"/>
            <a:ext cx="8839200" cy="639763"/>
          </a:xfrm>
        </p:spPr>
        <p:txBody>
          <a:bodyPr/>
          <a:lstStyle/>
          <a:p>
            <a:r>
              <a:rPr lang="en-US" sz="3200" dirty="0" smtClean="0"/>
              <a:t>Who are people with access and functional needs?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9831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Typically anyone who may have difficulty accessing emergency services in a disaster, including: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People with physical disabilities</a:t>
            </a:r>
          </a:p>
          <a:p>
            <a:r>
              <a:rPr lang="en-US" dirty="0" smtClean="0"/>
              <a:t>People with mental health disabilities</a:t>
            </a:r>
          </a:p>
          <a:p>
            <a:r>
              <a:rPr lang="en-US" dirty="0" smtClean="0"/>
              <a:t>People with developmental or cognitive disabilities</a:t>
            </a:r>
          </a:p>
          <a:p>
            <a:r>
              <a:rPr lang="en-US" dirty="0" smtClean="0"/>
              <a:t>People with sensory impairments (vision, hearing) </a:t>
            </a:r>
          </a:p>
          <a:p>
            <a:r>
              <a:rPr lang="en-US" dirty="0" smtClean="0"/>
              <a:t>People with chronic health problems</a:t>
            </a:r>
          </a:p>
          <a:p>
            <a:r>
              <a:rPr lang="en-US" dirty="0" smtClean="0"/>
              <a:t>Senior citizens</a:t>
            </a:r>
          </a:p>
          <a:p>
            <a:r>
              <a:rPr lang="en-US" dirty="0" smtClean="0"/>
              <a:t>Children</a:t>
            </a:r>
          </a:p>
          <a:p>
            <a:r>
              <a:rPr lang="en-US" dirty="0" smtClean="0"/>
              <a:t>People with limited English Proficiency </a:t>
            </a:r>
          </a:p>
          <a:p>
            <a:r>
              <a:rPr lang="en-US" dirty="0" smtClean="0"/>
              <a:t>Geographically or culturally isolated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437"/>
            <a:ext cx="8763000" cy="639763"/>
          </a:xfrm>
        </p:spPr>
        <p:txBody>
          <a:bodyPr/>
          <a:lstStyle/>
          <a:p>
            <a:r>
              <a:rPr lang="en-US" sz="3200" dirty="0" smtClean="0"/>
              <a:t>Why can’t we have separate shelters and services?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/>
              <a:t>On June 22, 1999 in the landmark case </a:t>
            </a:r>
            <a:r>
              <a:rPr lang="en-US" dirty="0">
                <a:hlinkClick r:id="rId2"/>
              </a:rPr>
              <a:t>Olmstead v. L.C and E.W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U.S. Supreme Court affirmed the right of individuals with access and functional needs to live in their own communities instead of being forced to live in institutional settings.</a:t>
            </a:r>
          </a:p>
          <a:p>
            <a:r>
              <a:rPr lang="en-US" dirty="0" smtClean="0"/>
              <a:t>The 'integration </a:t>
            </a:r>
            <a:r>
              <a:rPr lang="en-US" dirty="0"/>
              <a:t>mandate' of the </a:t>
            </a:r>
            <a:r>
              <a:rPr lang="en-US" dirty="0">
                <a:hlinkClick r:id="rId3"/>
              </a:rPr>
              <a:t>Americans with Disabilities Act</a:t>
            </a:r>
            <a:r>
              <a:rPr lang="en-US" dirty="0"/>
              <a:t> </a:t>
            </a:r>
            <a:r>
              <a:rPr lang="en-US" dirty="0" smtClean="0"/>
              <a:t>requires </a:t>
            </a:r>
            <a:r>
              <a:rPr lang="en-US" dirty="0"/>
              <a:t>public agencies to provide services, "In the most integrated setting appropriate to the needs of qualified individuals with disabilities.”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People with access and functional needs are now much less isolated and are largely integrated into our </a:t>
            </a:r>
            <a:r>
              <a:rPr lang="en-US" dirty="0" smtClean="0"/>
              <a:t>                                   communities</a:t>
            </a:r>
            <a:r>
              <a:rPr lang="en-US" dirty="0"/>
              <a:t>. This has important implications for </a:t>
            </a:r>
            <a:r>
              <a:rPr lang="en-US" dirty="0" smtClean="0"/>
              <a:t>                              emergency </a:t>
            </a:r>
            <a:r>
              <a:rPr lang="en-US" dirty="0"/>
              <a:t>managers, transit providers and for </a:t>
            </a:r>
            <a:r>
              <a:rPr lang="en-US" dirty="0" smtClean="0"/>
              <a:t>                                         people </a:t>
            </a:r>
            <a:r>
              <a:rPr lang="en-US" dirty="0"/>
              <a:t>with access and functional needs </a:t>
            </a:r>
            <a:r>
              <a:rPr lang="en-US" dirty="0" smtClean="0"/>
              <a:t>                                                 themselves</a:t>
            </a:r>
            <a:r>
              <a:rPr lang="en-US" dirty="0"/>
              <a:t>, as communities address emergency </a:t>
            </a:r>
            <a:r>
              <a:rPr lang="en-US" dirty="0" smtClean="0"/>
              <a:t>                          preparedness </a:t>
            </a:r>
            <a:r>
              <a:rPr lang="en-US" dirty="0"/>
              <a:t>and evacuation planning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2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General Disability Etiquette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</a:t>
            </a:r>
            <a:r>
              <a:rPr lang="en-US" sz="2400" dirty="0" smtClean="0"/>
              <a:t>ealize that </a:t>
            </a:r>
            <a:r>
              <a:rPr lang="en-US" sz="2400" b="1" dirty="0" smtClean="0"/>
              <a:t>a person’s disability is just one small fact</a:t>
            </a:r>
            <a:r>
              <a:rPr lang="en-US" sz="2400" dirty="0" smtClean="0"/>
              <a:t> about them among a myriad of others. </a:t>
            </a:r>
            <a:r>
              <a:rPr lang="en-US" sz="2400" b="1" dirty="0" smtClean="0"/>
              <a:t>Do not assume you know anything about them</a:t>
            </a:r>
            <a:r>
              <a:rPr lang="en-US" sz="2400" dirty="0" smtClean="0"/>
              <a:t> just because of their disability.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 not sensitize a disability</a:t>
            </a:r>
            <a:r>
              <a:rPr lang="en-US" sz="2400" dirty="0" smtClean="0"/>
              <a:t> by saying “afflicted with” or “victim of”. Instead, say Sheila is a person with multiple sclerosis.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Avoid using emotional or negative descriptors</a:t>
            </a:r>
            <a:r>
              <a:rPr lang="en-US" sz="2400" dirty="0" smtClean="0"/>
              <a:t> such as unfortunate, pitiful, deformed, wheelchair bound, and so on.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1242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7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General Disability Etiquette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Always </a:t>
            </a:r>
            <a:r>
              <a:rPr lang="en-US" sz="2200" b="1" dirty="0" smtClean="0"/>
              <a:t>communicate directly with the person</a:t>
            </a:r>
            <a:r>
              <a:rPr lang="en-US" sz="2200" dirty="0" smtClean="0"/>
              <a:t> —not their spouse or attendant or interpreter!  Always </a:t>
            </a:r>
            <a:r>
              <a:rPr lang="en-US" sz="2200" b="1" dirty="0" smtClean="0"/>
              <a:t>use eye contact</a:t>
            </a:r>
            <a:r>
              <a:rPr lang="en-US" sz="2200" dirty="0" smtClean="0"/>
              <a:t> at their eye level, whenever possible.  Never refer to the person in third person when the individual is present.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/>
              <a:t>Act naturally</a:t>
            </a:r>
            <a:r>
              <a:rPr lang="en-US" sz="2200" dirty="0" smtClean="0"/>
              <a:t>—don’t avoid communicating with them—treat the individual just like you would treat anyone else.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/>
              <a:t>Most people with disabilities will ask for assistance when they need it.</a:t>
            </a:r>
            <a:r>
              <a:rPr lang="en-US" sz="2200" dirty="0" smtClean="0"/>
              <a:t> If it is obvious they need assistance and have not asked, then feel free to offer assistance but ask them how you can assist them.  </a:t>
            </a:r>
          </a:p>
          <a:p>
            <a:pPr>
              <a:lnSpc>
                <a:spcPct val="90000"/>
              </a:lnSpc>
              <a:defRPr/>
            </a:pPr>
            <a:r>
              <a:rPr lang="en-US" sz="2200" b="1" dirty="0"/>
              <a:t>When talking with a person who uses a wheelchair, never lean on or touch the wheelchair</a:t>
            </a:r>
            <a:r>
              <a:rPr lang="en-US" sz="2200" dirty="0"/>
              <a:t>—this is a part of the personal </a:t>
            </a:r>
            <a:r>
              <a:rPr lang="en-US" sz="2200" dirty="0" smtClean="0"/>
              <a:t>                                       space </a:t>
            </a:r>
            <a:r>
              <a:rPr lang="en-US" sz="2200" dirty="0"/>
              <a:t>of the individual using the chair. </a:t>
            </a:r>
            <a:endParaRPr lang="en-US" sz="2200" dirty="0" smtClean="0"/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When </a:t>
            </a:r>
            <a:r>
              <a:rPr lang="en-US" sz="2200" dirty="0"/>
              <a:t>in doubt, </a:t>
            </a:r>
            <a:r>
              <a:rPr lang="en-US" sz="2200" b="1" dirty="0"/>
              <a:t>ask the person how you should </a:t>
            </a:r>
            <a:r>
              <a:rPr lang="en-US" sz="2200" b="1" dirty="0" smtClean="0"/>
              <a:t>                                                   interact </a:t>
            </a:r>
            <a:r>
              <a:rPr lang="en-US" sz="2200" b="1" dirty="0"/>
              <a:t>with them in various situations</a:t>
            </a:r>
            <a:r>
              <a:rPr lang="en-US" sz="2200" dirty="0"/>
              <a:t>. 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481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“People First” Language 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1066800" y="1447800"/>
            <a:ext cx="330993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Papyrus" pitchFamily="66" charset="0"/>
              </a:rPr>
              <a:t>People First Language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5105400" y="1447800"/>
            <a:ext cx="29718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>
                <a:latin typeface="Papyrus" pitchFamily="66" charset="0"/>
              </a:rPr>
              <a:t>Negative Language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62000" y="2362200"/>
            <a:ext cx="38100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She has a physical       	disability.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He has a learning disability.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She has a brain injury.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He has a mental illness. 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29200" y="2362200"/>
            <a:ext cx="35052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She is crippled/  	handicapped.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He is retarded.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She is brain damaged.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Papyrus" pitchFamily="66" charset="0"/>
              </a:rPr>
              <a:t>He is crazy. </a:t>
            </a:r>
          </a:p>
        </p:txBody>
      </p:sp>
    </p:spTree>
    <p:extLst>
      <p:ext uri="{BB962C8B-B14F-4D97-AF65-F5344CB8AC3E}">
        <p14:creationId xmlns:p14="http://schemas.microsoft.com/office/powerpoint/2010/main" val="134437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2437"/>
            <a:ext cx="89154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Considerations for People who are Deaf or Hard of Hearing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914400"/>
            <a:ext cx="5867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 not assume a person who is non-verbal is also cognitively limited</a:t>
            </a:r>
            <a:r>
              <a:rPr lang="en-US" sz="2400" dirty="0" smtClean="0"/>
              <a:t>—most understand everything you are saying.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To get the attention of a person who is deaf or hard of hearing</a:t>
            </a:r>
            <a:r>
              <a:rPr lang="en-US" sz="2400" dirty="0" smtClean="0"/>
              <a:t>, tap them on the shoulder, wave your hand, or flick the lights.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If an interpreter is not available for people who are deaf or hard of hearing, provide pen and paper and give them the opportunity to write down their </a:t>
            </a:r>
            <a:r>
              <a:rPr lang="en-US" sz="2400" dirty="0" smtClean="0"/>
              <a:t>                      needs</a:t>
            </a:r>
            <a:r>
              <a:rPr lang="en-US" sz="2400" dirty="0"/>
              <a:t>. As soon as possible, </a:t>
            </a:r>
            <a:r>
              <a:rPr lang="en-US" sz="2400" dirty="0" smtClean="0"/>
              <a:t>                                  locate </a:t>
            </a:r>
            <a:r>
              <a:rPr lang="en-US" sz="2400" dirty="0"/>
              <a:t>an interpreter for their </a:t>
            </a:r>
            <a:r>
              <a:rPr lang="en-US" sz="2400" dirty="0" smtClean="0"/>
              <a:t>                    assistance</a:t>
            </a:r>
            <a:r>
              <a:rPr lang="en-US" sz="24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1026" name="Picture 2" descr="Sign language symbol with two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" y="16002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37463"/>
      </p:ext>
    </p:extLst>
  </p:cSld>
  <p:clrMapOvr>
    <a:masterClrMapping/>
  </p:clrMapOvr>
</p:sld>
</file>

<file path=ppt/theme/theme1.xml><?xml version="1.0" encoding="utf-8"?>
<a:theme xmlns:a="http://schemas.openxmlformats.org/drawingml/2006/main" name="TS101857272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TS101857272</Template>
  <TotalTime>7365</TotalTime>
  <Words>1186</Words>
  <Application>Microsoft Office PowerPoint</Application>
  <PresentationFormat>On-screen Show (4:3)</PresentationFormat>
  <Paragraphs>97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Segoe UI</vt:lpstr>
      <vt:lpstr>Papyrus</vt:lpstr>
      <vt:lpstr>Perpetua</vt:lpstr>
      <vt:lpstr>Calibri</vt:lpstr>
      <vt:lpstr>Wingdings</vt:lpstr>
      <vt:lpstr>TS101857272</vt:lpstr>
      <vt:lpstr>Connecting the Pieces for Functional Needs</vt:lpstr>
      <vt:lpstr>What is Whole Community?</vt:lpstr>
      <vt:lpstr>PowerPoint Presentation</vt:lpstr>
      <vt:lpstr>Who are people with access and functional needs? </vt:lpstr>
      <vt:lpstr>Why can’t we have separate shelters and services? </vt:lpstr>
      <vt:lpstr>General Disability Etiquette</vt:lpstr>
      <vt:lpstr>General Disability Etiquette</vt:lpstr>
      <vt:lpstr>“People First” Language </vt:lpstr>
      <vt:lpstr>Considerations for People who are Deaf or Hard of Hearing</vt:lpstr>
      <vt:lpstr>Common Considerations for People with Visual Impairments</vt:lpstr>
      <vt:lpstr>Emergency Considerations for Elderly</vt:lpstr>
      <vt:lpstr>Emergency Considerations for People with Developmental Disabilities </vt:lpstr>
      <vt:lpstr>Considerations for People with Limited English Proficiency </vt:lpstr>
      <vt:lpstr>Resources for Individuals and Families</vt:lpstr>
      <vt:lpstr>Resources for Businesses and First Responders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the Puzzle</dc:title>
  <dc:creator>Stephanie Brady</dc:creator>
  <cp:lastModifiedBy>Stephanie Brady</cp:lastModifiedBy>
  <cp:revision>131</cp:revision>
  <cp:lastPrinted>2012-12-19T14:16:10Z</cp:lastPrinted>
  <dcterms:created xsi:type="dcterms:W3CDTF">2011-08-30T19:44:44Z</dcterms:created>
  <dcterms:modified xsi:type="dcterms:W3CDTF">2013-09-12T21:04:36Z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TC101857272</vt:lpwstr>
  </property>
</Properties>
</file>