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37"/>
  </p:notesMasterIdLst>
  <p:handoutMasterIdLst>
    <p:handoutMasterId r:id="rId38"/>
  </p:handoutMasterIdLst>
  <p:sldIdLst>
    <p:sldId id="256" r:id="rId3"/>
    <p:sldId id="299" r:id="rId4"/>
    <p:sldId id="301" r:id="rId5"/>
    <p:sldId id="316" r:id="rId6"/>
    <p:sldId id="300" r:id="rId7"/>
    <p:sldId id="257" r:id="rId8"/>
    <p:sldId id="313" r:id="rId9"/>
    <p:sldId id="291" r:id="rId10"/>
    <p:sldId id="312" r:id="rId11"/>
    <p:sldId id="282" r:id="rId12"/>
    <p:sldId id="305" r:id="rId13"/>
    <p:sldId id="293" r:id="rId14"/>
    <p:sldId id="283" r:id="rId15"/>
    <p:sldId id="294" r:id="rId16"/>
    <p:sldId id="284" r:id="rId17"/>
    <p:sldId id="309" r:id="rId18"/>
    <p:sldId id="307" r:id="rId19"/>
    <p:sldId id="281" r:id="rId20"/>
    <p:sldId id="306" r:id="rId21"/>
    <p:sldId id="289" r:id="rId22"/>
    <p:sldId id="292" r:id="rId23"/>
    <p:sldId id="310" r:id="rId24"/>
    <p:sldId id="302" r:id="rId25"/>
    <p:sldId id="287" r:id="rId26"/>
    <p:sldId id="304" r:id="rId27"/>
    <p:sldId id="303" r:id="rId28"/>
    <p:sldId id="308" r:id="rId29"/>
    <p:sldId id="286" r:id="rId30"/>
    <p:sldId id="285" r:id="rId31"/>
    <p:sldId id="288" r:id="rId32"/>
    <p:sldId id="315" r:id="rId33"/>
    <p:sldId id="311" r:id="rId34"/>
    <p:sldId id="279" r:id="rId35"/>
    <p:sldId id="296" r:id="rId36"/>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
      <p:font typeface="Perpetua" panose="02020502060401020303" pitchFamily="18"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50" autoAdjust="0"/>
  </p:normalViewPr>
  <p:slideViewPr>
    <p:cSldViewPr>
      <p:cViewPr varScale="1">
        <p:scale>
          <a:sx n="66" d="100"/>
          <a:sy n="66" d="100"/>
        </p:scale>
        <p:origin x="-883" y="-86"/>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5/14/2015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973420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5/14/2015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52801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5/14/2015 10:04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8600" y="5072401"/>
            <a:ext cx="7772400" cy="860425"/>
          </a:xfrm>
        </p:spPr>
        <p:txBody>
          <a:bodyPr anchor="b" anchorCtr="0"/>
          <a:lstStyle>
            <a:lvl1pPr algn="l">
              <a:defRPr>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57912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5334000" cy="4602163"/>
          </a:xfrm>
        </p:spPr>
        <p:txBody>
          <a:bodyPr/>
          <a:lstStyle>
            <a:lvl1pPr>
              <a:defRPr sz="2400"/>
            </a:lvl1pPr>
            <a:lvl2pPr>
              <a:defRPr sz="20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0" y="1523999"/>
            <a:ext cx="2855915" cy="4602165"/>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1524000"/>
            <a:ext cx="5111750" cy="4602163"/>
          </a:xfrm>
        </p:spPr>
        <p:txBody>
          <a:bodyPr/>
          <a:lstStyle>
            <a:lvl1pPr>
              <a:defRPr sz="2400">
                <a:solidFill>
                  <a:schemeClr val="bg2"/>
                </a:solidFill>
              </a:defRPr>
            </a:lvl1pPr>
            <a:lvl2pPr>
              <a:defRPr sz="2000">
                <a:solidFill>
                  <a:schemeClr val="bg2"/>
                </a:solidFill>
              </a:defRPr>
            </a:lvl2pPr>
            <a:lvl3pPr>
              <a:defRPr sz="20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48000" cy="4297363"/>
          </a:xfrm>
        </p:spPr>
        <p:txBody>
          <a:bodyPr/>
          <a:lstStyle>
            <a:lvl1pPr marL="0" indent="0">
              <a:lnSpc>
                <a:spcPts val="1600"/>
              </a:lnSpc>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p:txBody>
          <a:bodyPr/>
          <a:lstStyle>
            <a:lvl1pPr>
              <a:defRPr>
                <a:solidFill>
                  <a:schemeClr val="bg2"/>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533400" y="914400"/>
            <a:ext cx="8251200" cy="457200"/>
          </a:xfrm>
        </p:spPr>
        <p:txBody>
          <a:bodyPr>
            <a:normAutofit/>
          </a:bodyPr>
          <a:lstStyle>
            <a:lvl1pPr>
              <a:buFontTx/>
              <a:buNone/>
              <a:defRPr sz="2400">
                <a:solidFill>
                  <a:schemeClr val="bg2"/>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 y="5194800"/>
            <a:ext cx="3962400" cy="338139"/>
          </a:xfrm>
        </p:spPr>
        <p:txBody>
          <a:bodyPr anchor="b"/>
          <a:lstStyle>
            <a:lvl1pPr algn="l">
              <a:defRPr sz="18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3048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76200" y="54996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39626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8" name="Content Placeholder 2"/>
          <p:cNvSpPr>
            <a:spLocks noGrp="1"/>
          </p:cNvSpPr>
          <p:nvPr>
            <p:ph idx="1"/>
          </p:nvPr>
        </p:nvSpPr>
        <p:spPr>
          <a:xfrm>
            <a:off x="533400" y="1447801"/>
            <a:ext cx="8305800" cy="4678364"/>
          </a:xfrm>
        </p:spPr>
        <p:txBody>
          <a:bodyPr/>
          <a:lstStyle>
            <a:lvl1pPr marL="173038" indent="-173038">
              <a:lnSpc>
                <a:spcPts val="2600"/>
              </a:lnSpc>
              <a:buFont typeface="Arial" pitchFamily="34" charset="0"/>
              <a:buChar char="•"/>
              <a:defRPr sz="2400" b="0"/>
            </a:lvl1pPr>
            <a:lvl2pPr marL="684213" indent="-227013">
              <a:lnSpc>
                <a:spcPts val="2600"/>
              </a:lnSpc>
              <a:defRPr sz="2000"/>
            </a:lvl2pPr>
            <a:lvl3pPr marL="1087438" indent="-173038">
              <a:lnSpc>
                <a:spcPts val="2600"/>
              </a:lnSpc>
              <a:defRPr sz="18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438400" y="3054000"/>
            <a:ext cx="63246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2438400" y="1635600"/>
            <a:ext cx="63246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2438400" y="2344800"/>
            <a:ext cx="63246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2438400" y="3763200"/>
            <a:ext cx="63246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2438400" y="4472400"/>
            <a:ext cx="63246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2438400" y="5181600"/>
            <a:ext cx="63246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81200"/>
            <a:ext cx="7772400" cy="1362075"/>
          </a:xfrm>
        </p:spPr>
        <p:txBody>
          <a:bodyPr anchor="t"/>
          <a:lstStyle>
            <a:lvl1pPr algn="l">
              <a:defRPr sz="4000" b="1" cap="all">
                <a:solidFill>
                  <a:schemeClr val="bg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481013"/>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4"/>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4"/>
          </a:xfrm>
        </p:spPr>
        <p:txBody>
          <a:bodyPr/>
          <a:lstStyle>
            <a:lvl1pPr>
              <a:defRPr sz="20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p:txBody>
          <a:bodyPr/>
          <a:lstStyle/>
          <a:p>
            <a:r>
              <a:rPr lang="en-US" smtClean="0"/>
              <a:t>Click to edit Master title style</a:t>
            </a:r>
            <a:endParaRPr lang="en-US"/>
          </a:p>
        </p:txBody>
      </p:sp>
      <p:sp>
        <p:nvSpPr>
          <p:cNvPr id="8"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524000"/>
            <a:ext cx="2362200" cy="2057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524000"/>
            <a:ext cx="5715000" cy="2057399"/>
          </a:xfrm>
        </p:spPr>
        <p:txBody>
          <a:bodyPr>
            <a:normAutofit/>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4"/>
          </p:nvPr>
        </p:nvSpPr>
        <p:spPr>
          <a:xfrm>
            <a:off x="457200" y="3638070"/>
            <a:ext cx="2362200" cy="205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638070"/>
            <a:ext cx="3657600" cy="2057400"/>
          </a:xfrm>
        </p:spPr>
        <p:txBody>
          <a:bodyPr>
            <a:normAutofit/>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3048001"/>
            <a:ext cx="2743200" cy="26669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238500" y="3048001"/>
            <a:ext cx="2743200" cy="26669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019800" y="3048001"/>
            <a:ext cx="2743200" cy="26669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457200" y="1493837"/>
            <a:ext cx="2743200" cy="1477963"/>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276600" y="1493837"/>
            <a:ext cx="2667000" cy="1477963"/>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019800" y="1493837"/>
            <a:ext cx="2743200" cy="1477963"/>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4040188" cy="304801"/>
          </a:xfrm>
          <a:solidFill>
            <a:schemeClr val="accent4">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28800"/>
            <a:ext cx="4040188"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7" y="1828800"/>
            <a:ext cx="4041775"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648200" y="1524001"/>
            <a:ext cx="4040188" cy="304801"/>
          </a:xfrm>
          <a:solidFill>
            <a:schemeClr val="accent4">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533400" y="91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400" y="342437"/>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990600"/>
            <a:ext cx="8229600" cy="513556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0585" y="6630015"/>
            <a:ext cx="2895600" cy="365125"/>
          </a:xfrm>
          <a:prstGeom prst="rect">
            <a:avLst/>
          </a:prstGeom>
        </p:spPr>
        <p:txBody>
          <a:bodyPr/>
          <a:lstStyle>
            <a:lvl1pPr algn="r">
              <a:defRPr sz="900">
                <a:solidFill>
                  <a:schemeClr val="bg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0" y="6600600"/>
            <a:ext cx="2133600" cy="365125"/>
          </a:xfrm>
          <a:prstGeom prst="rect">
            <a:avLst/>
          </a:prstGeom>
        </p:spPr>
        <p:txBody>
          <a:bodyPr/>
          <a:lstStyle>
            <a:lvl1pPr algn="l">
              <a:defRPr sz="12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66" r:id="rId14"/>
  </p:sldLayoutIdLst>
  <p:hf sldNum="0" hdr="0" ftr="0" dt="0"/>
  <p:txStyles>
    <p:titleStyle>
      <a:lvl1pPr algn="l" defTabSz="914400" rtl="0" eaLnBrk="1" latinLnBrk="0" hangingPunct="1">
        <a:spcBef>
          <a:spcPct val="0"/>
        </a:spcBef>
        <a:buNone/>
        <a:defRPr sz="3600" b="1" kern="1200" baseline="0">
          <a:solidFill>
            <a:schemeClr val="bg2"/>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2"/>
        </a:buClr>
        <a:buSzPct val="70000"/>
        <a:buFont typeface="Arial" pitchFamily="34" charset="0"/>
        <a:buChar char="•"/>
        <a:defRPr sz="3200" kern="1200">
          <a:solidFill>
            <a:schemeClr val="bg2"/>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2"/>
        </a:buClr>
        <a:buSzPct val="70000"/>
        <a:buFont typeface="Arial" pitchFamily="34" charset="0"/>
        <a:buChar char="•"/>
        <a:defRPr sz="2800" kern="1200">
          <a:solidFill>
            <a:schemeClr val="bg2"/>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2"/>
        </a:buClr>
        <a:buSzPct val="70000"/>
        <a:buFont typeface="Arial" pitchFamily="34" charset="0"/>
        <a:buChar char="•"/>
        <a:defRPr sz="2400" kern="1200">
          <a:solidFill>
            <a:schemeClr val="bg2"/>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2"/>
        </a:buClr>
        <a:buSzPct val="70000"/>
        <a:buFont typeface="Arial" pitchFamily="34" charset="0"/>
        <a:buChar char="•"/>
        <a:defRPr sz="2000" kern="1200">
          <a:solidFill>
            <a:schemeClr val="bg2"/>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2"/>
        </a:buClr>
        <a:buSzPct val="70000"/>
        <a:buFont typeface="Arial" pitchFamily="34" charset="0"/>
        <a:buChar char="•"/>
        <a:defRPr sz="2000" kern="1200">
          <a:solidFill>
            <a:schemeClr val="bg2"/>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brady@ilcenter.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www.fema.gov/about/odic/"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hyperlink" Target="http://www.ilcenter.org/emergencyservices.html" TargetMode="External"/><Relationship Id="rId3" Type="http://schemas.openxmlformats.org/officeDocument/2006/relationships/hyperlink" Target="http://www.redcross.org/prepare" TargetMode="External"/><Relationship Id="rId7" Type="http://schemas.openxmlformats.org/officeDocument/2006/relationships/hyperlink" Target="http://emergency.cdc.gov/preparedness/" TargetMode="External"/><Relationship Id="rId2" Type="http://schemas.openxmlformats.org/officeDocument/2006/relationships/hyperlink" Target="http://www.ready.gov/" TargetMode="External"/><Relationship Id="rId1" Type="http://schemas.openxmlformats.org/officeDocument/2006/relationships/slideLayout" Target="../slideLayouts/slideLayout9.xml"/><Relationship Id="rId6" Type="http://schemas.openxmlformats.org/officeDocument/2006/relationships/hyperlink" Target="http://do1thing.com/" TargetMode="External"/><Relationship Id="rId5" Type="http://schemas.openxmlformats.org/officeDocument/2006/relationships/hyperlink" Target="http://www.serviceandinclusion.org/index.php?page=emergency" TargetMode="External"/><Relationship Id="rId10" Type="http://schemas.openxmlformats.org/officeDocument/2006/relationships/hyperlink" Target="http://www.fema.gov/" TargetMode="External"/><Relationship Id="rId4" Type="http://schemas.openxmlformats.org/officeDocument/2006/relationships/hyperlink" Target="http://emergency20wiki.org/wiki/index.php/Main_Page" TargetMode="External"/><Relationship Id="rId9" Type="http://schemas.openxmlformats.org/officeDocument/2006/relationships/hyperlink" Target="http://disabilitytips.tamu.edu/"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53000"/>
            <a:ext cx="8476800" cy="566399"/>
          </a:xfrm>
        </p:spPr>
        <p:txBody>
          <a:bodyPr/>
          <a:lstStyle/>
          <a:p>
            <a:r>
              <a:rPr lang="en-US" sz="3200" dirty="0" smtClean="0"/>
              <a:t>Connecting the Pieces for Functional Needs</a:t>
            </a:r>
            <a:endParaRPr lang="en-US" sz="3200" dirty="0"/>
          </a:p>
        </p:txBody>
      </p:sp>
      <p:sp>
        <p:nvSpPr>
          <p:cNvPr id="3" name="Subtitle 2"/>
          <p:cNvSpPr>
            <a:spLocks noGrp="1"/>
          </p:cNvSpPr>
          <p:nvPr>
            <p:ph type="subTitle" idx="1"/>
          </p:nvPr>
        </p:nvSpPr>
        <p:spPr>
          <a:xfrm>
            <a:off x="457200" y="5486400"/>
            <a:ext cx="8305800" cy="1905000"/>
          </a:xfrm>
        </p:spPr>
        <p:txBody>
          <a:bodyPr/>
          <a:lstStyle/>
          <a:p>
            <a:r>
              <a:rPr lang="en-US" dirty="0" smtClean="0"/>
              <a:t>The Joplin, Missouri Tornado</a:t>
            </a:r>
          </a:p>
          <a:p>
            <a:r>
              <a:rPr lang="en-US" dirty="0" smtClean="0"/>
              <a:t>Presented by Stephanie Brady, The Independent Living Center</a:t>
            </a:r>
          </a:p>
          <a:p>
            <a:r>
              <a:rPr lang="en-US" dirty="0" smtClean="0">
                <a:hlinkClick r:id="rId2"/>
              </a:rPr>
              <a:t>sbrady@ilcenter.org</a:t>
            </a:r>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400" y="228601"/>
            <a:ext cx="8229600" cy="609600"/>
          </a:xfrm>
        </p:spPr>
        <p:txBody>
          <a:bodyPr/>
          <a:lstStyle/>
          <a:p>
            <a:r>
              <a:rPr lang="en-US" sz="4400" dirty="0" smtClean="0"/>
              <a:t>Pre-Disaster Planning</a:t>
            </a:r>
            <a:endParaRPr lang="en-US" sz="4400" dirty="0"/>
          </a:p>
        </p:txBody>
      </p:sp>
      <p:sp>
        <p:nvSpPr>
          <p:cNvPr id="10" name="Text Placeholder 9"/>
          <p:cNvSpPr>
            <a:spLocks noGrp="1"/>
          </p:cNvSpPr>
          <p:nvPr>
            <p:ph type="body" sz="quarter" idx="13"/>
          </p:nvPr>
        </p:nvSpPr>
        <p:spPr>
          <a:xfrm>
            <a:off x="152400" y="914400"/>
            <a:ext cx="8915400" cy="5562600"/>
          </a:xfrm>
        </p:spPr>
        <p:txBody>
          <a:bodyPr/>
          <a:lstStyle/>
          <a:p>
            <a:pPr marL="342900" indent="-342900">
              <a:buClr>
                <a:schemeClr val="bg1"/>
              </a:buClr>
              <a:buSzPct val="88000"/>
              <a:buFont typeface="Wingdings" pitchFamily="2" charset="2"/>
              <a:buChar char=""/>
            </a:pPr>
            <a:r>
              <a:rPr lang="en-US" dirty="0" smtClean="0"/>
              <a:t>COAD Participation (Community Organizations Active in Disaster) </a:t>
            </a:r>
          </a:p>
          <a:p>
            <a:pPr marL="342900" indent="-342900">
              <a:buClr>
                <a:schemeClr val="bg1"/>
              </a:buClr>
              <a:buSzPct val="88000"/>
              <a:buFont typeface="Wingdings" pitchFamily="2" charset="2"/>
              <a:buChar char=""/>
            </a:pPr>
            <a:r>
              <a:rPr lang="en-US" dirty="0" smtClean="0"/>
              <a:t>Jasper/Newton County Healthcare Coalition—Emergency Response Team (MOU)</a:t>
            </a:r>
          </a:p>
          <a:p>
            <a:pPr marL="342900" indent="-342900">
              <a:buClr>
                <a:schemeClr val="bg1"/>
              </a:buClr>
              <a:buSzPct val="88000"/>
              <a:buFont typeface="Wingdings" pitchFamily="2" charset="2"/>
              <a:buChar char=""/>
            </a:pPr>
            <a:r>
              <a:rPr lang="en-US" dirty="0" smtClean="0"/>
              <a:t>CERT </a:t>
            </a:r>
            <a:r>
              <a:rPr lang="en-US" dirty="0"/>
              <a:t>Training </a:t>
            </a:r>
            <a:r>
              <a:rPr lang="en-US" dirty="0" smtClean="0"/>
              <a:t>(Community Emergency Response Teams)</a:t>
            </a:r>
          </a:p>
          <a:p>
            <a:pPr marL="342900" indent="-342900">
              <a:buClr>
                <a:schemeClr val="bg1"/>
              </a:buClr>
              <a:buSzPct val="88000"/>
              <a:buFont typeface="Wingdings" pitchFamily="2" charset="2"/>
              <a:buChar char=""/>
            </a:pPr>
            <a:r>
              <a:rPr lang="en-US" dirty="0" smtClean="0"/>
              <a:t>Red Cross Volunteer Training</a:t>
            </a:r>
          </a:p>
          <a:p>
            <a:pPr marL="342900" indent="-342900">
              <a:buClr>
                <a:schemeClr val="bg1"/>
              </a:buClr>
              <a:buSzPct val="88000"/>
              <a:buFont typeface="Wingdings" pitchFamily="2" charset="2"/>
              <a:buChar char=""/>
            </a:pPr>
            <a:r>
              <a:rPr lang="en-US" dirty="0" smtClean="0"/>
              <a:t>Center and Community Emergency Plans</a:t>
            </a:r>
          </a:p>
          <a:p>
            <a:pPr marL="342900" indent="-342900">
              <a:buClr>
                <a:schemeClr val="bg1"/>
              </a:buClr>
              <a:buSzPct val="88000"/>
              <a:buFont typeface="Wingdings" pitchFamily="2" charset="2"/>
              <a:buChar char=""/>
            </a:pPr>
            <a:r>
              <a:rPr lang="en-US" dirty="0" smtClean="0"/>
              <a:t>Consumer Comprehensive Emergency/Disaster Plans</a:t>
            </a:r>
          </a:p>
          <a:p>
            <a:pPr marL="342900" indent="-342900">
              <a:buClr>
                <a:schemeClr val="bg1"/>
              </a:buClr>
              <a:buSzPct val="88000"/>
              <a:buFont typeface="Wingdings" pitchFamily="2" charset="2"/>
              <a:buChar char=""/>
            </a:pPr>
            <a:r>
              <a:rPr lang="en-US" dirty="0" smtClean="0"/>
              <a:t>Disability/Senior Resource Council</a:t>
            </a:r>
          </a:p>
          <a:p>
            <a:pPr marL="342900" indent="-342900">
              <a:buClr>
                <a:schemeClr val="bg1"/>
              </a:buClr>
              <a:buSzPct val="88000"/>
              <a:buFont typeface="Wingdings" pitchFamily="2" charset="2"/>
              <a:buChar char=""/>
            </a:pPr>
            <a:r>
              <a:rPr lang="en-US" dirty="0" smtClean="0"/>
              <a:t>NCIL/FEMA MOU for CILs to work directly                                                        with FEMA</a:t>
            </a:r>
          </a:p>
          <a:p>
            <a:pPr marL="342900" indent="-342900">
              <a:buClr>
                <a:schemeClr val="bg1"/>
              </a:buClr>
              <a:buSzPct val="88000"/>
              <a:buFont typeface="Wingdings" pitchFamily="2" charset="2"/>
              <a:buChar char=""/>
            </a:pPr>
            <a:r>
              <a:rPr lang="en-US" dirty="0" smtClean="0"/>
              <a:t>Healthcare Data at 911 Centers for PWD/elderly</a:t>
            </a:r>
          </a:p>
        </p:txBody>
      </p:sp>
    </p:spTree>
    <p:extLst>
      <p:ext uri="{BB962C8B-B14F-4D97-AF65-F5344CB8AC3E}">
        <p14:creationId xmlns:p14="http://schemas.microsoft.com/office/powerpoint/2010/main" val="429203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 y="342437"/>
            <a:ext cx="8451000" cy="639763"/>
          </a:xfrm>
        </p:spPr>
        <p:txBody>
          <a:bodyPr/>
          <a:lstStyle/>
          <a:p>
            <a:r>
              <a:rPr lang="en-US" dirty="0" smtClean="0"/>
              <a:t>What could have been better pre-disaster?</a:t>
            </a:r>
            <a:endParaRPr lang="en-US" dirty="0"/>
          </a:p>
        </p:txBody>
      </p:sp>
      <p:sp>
        <p:nvSpPr>
          <p:cNvPr id="4" name="Text Placeholder 9"/>
          <p:cNvSpPr>
            <a:spLocks noGrp="1"/>
          </p:cNvSpPr>
          <p:nvPr>
            <p:ph type="body" sz="quarter" idx="13"/>
          </p:nvPr>
        </p:nvSpPr>
        <p:spPr>
          <a:xfrm>
            <a:off x="152400" y="1066800"/>
            <a:ext cx="8915400" cy="5334000"/>
          </a:xfrm>
        </p:spPr>
        <p:txBody>
          <a:bodyPr/>
          <a:lstStyle/>
          <a:p>
            <a:pPr marL="342900" indent="-342900">
              <a:buClr>
                <a:schemeClr val="bg1"/>
              </a:buClr>
              <a:buSzPct val="88000"/>
              <a:buFont typeface="Wingdings" pitchFamily="2" charset="2"/>
              <a:buChar char=""/>
            </a:pPr>
            <a:r>
              <a:rPr lang="en-US" dirty="0" smtClean="0"/>
              <a:t>Back-up power for healthcare agencies needs to be more substantial</a:t>
            </a:r>
          </a:p>
          <a:p>
            <a:pPr marL="342900" indent="-342900">
              <a:buClr>
                <a:schemeClr val="bg1"/>
              </a:buClr>
              <a:buSzPct val="88000"/>
              <a:buFont typeface="Wingdings" pitchFamily="2" charset="2"/>
              <a:buChar char=""/>
            </a:pPr>
            <a:r>
              <a:rPr lang="en-US" dirty="0" smtClean="0"/>
              <a:t>Need for analog telephone lines for all healthcare agencies</a:t>
            </a:r>
          </a:p>
          <a:p>
            <a:pPr marL="342900" indent="-342900">
              <a:buClr>
                <a:schemeClr val="bg1"/>
              </a:buClr>
              <a:buSzPct val="88000"/>
              <a:buFont typeface="Wingdings" pitchFamily="2" charset="2"/>
              <a:buChar char=""/>
            </a:pPr>
            <a:r>
              <a:rPr lang="en-US" dirty="0" smtClean="0"/>
              <a:t>Back-up water supply</a:t>
            </a:r>
          </a:p>
          <a:p>
            <a:pPr marL="342900" indent="-342900">
              <a:buClr>
                <a:schemeClr val="bg1"/>
              </a:buClr>
              <a:buSzPct val="88000"/>
              <a:buFont typeface="Wingdings" pitchFamily="2" charset="2"/>
              <a:buChar char=""/>
            </a:pPr>
            <a:r>
              <a:rPr lang="en-US" dirty="0" smtClean="0"/>
              <a:t>More accessible storm shelters</a:t>
            </a:r>
          </a:p>
          <a:p>
            <a:pPr marL="342900" indent="-342900">
              <a:buClr>
                <a:schemeClr val="bg1"/>
              </a:buClr>
              <a:buSzPct val="88000"/>
              <a:buFont typeface="Wingdings" pitchFamily="2" charset="2"/>
              <a:buChar char=""/>
            </a:pPr>
            <a:r>
              <a:rPr lang="en-US" dirty="0" smtClean="0"/>
              <a:t>More education about and options for alert systems that meet the needs of people with disabilities or from non-English speaking cultures</a:t>
            </a:r>
          </a:p>
          <a:p>
            <a:pPr marL="342900" indent="-342900">
              <a:buClr>
                <a:schemeClr val="bg1"/>
              </a:buClr>
              <a:buSzPct val="88000"/>
              <a:buFont typeface="Wingdings" pitchFamily="2" charset="2"/>
              <a:buChar char=""/>
            </a:pPr>
            <a:r>
              <a:rPr lang="en-US" dirty="0" smtClean="0"/>
              <a:t>Home-owner or renter insurance (including home                        inventories)</a:t>
            </a:r>
          </a:p>
          <a:p>
            <a:pPr marL="342900" indent="-342900">
              <a:buClr>
                <a:schemeClr val="bg1"/>
              </a:buClr>
              <a:buSzPct val="88000"/>
              <a:buFont typeface="Wingdings" pitchFamily="2" charset="2"/>
              <a:buChar char=""/>
            </a:pPr>
            <a:r>
              <a:rPr lang="en-US" dirty="0" smtClean="0"/>
              <a:t>Nursing facility disaster preparation </a:t>
            </a:r>
          </a:p>
        </p:txBody>
      </p:sp>
    </p:spTree>
    <p:extLst>
      <p:ext uri="{BB962C8B-B14F-4D97-AF65-F5344CB8AC3E}">
        <p14:creationId xmlns:p14="http://schemas.microsoft.com/office/powerpoint/2010/main" val="606022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096000"/>
          </a:xfrm>
          <a:prstGeom prst="rect">
            <a:avLst/>
          </a:prstGeom>
        </p:spPr>
      </p:pic>
    </p:spTree>
    <p:extLst>
      <p:ext uri="{BB962C8B-B14F-4D97-AF65-F5344CB8AC3E}">
        <p14:creationId xmlns:p14="http://schemas.microsoft.com/office/powerpoint/2010/main" val="2907509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400" y="342437"/>
            <a:ext cx="8229600" cy="800563"/>
          </a:xfrm>
        </p:spPr>
        <p:txBody>
          <a:bodyPr/>
          <a:lstStyle/>
          <a:p>
            <a:r>
              <a:rPr lang="en-US" sz="4400" dirty="0" smtClean="0"/>
              <a:t>Response Phase</a:t>
            </a:r>
            <a:endParaRPr lang="en-US" sz="4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114800"/>
            <a:ext cx="3657600" cy="27432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9900" y="3528737"/>
            <a:ext cx="4159578" cy="3119684"/>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10" y="1144917"/>
            <a:ext cx="399559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900" y="304800"/>
            <a:ext cx="4316569" cy="32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264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258300" cy="6172200"/>
          </a:xfrm>
          <a:prstGeom prst="rect">
            <a:avLst/>
          </a:prstGeom>
        </p:spPr>
      </p:pic>
    </p:spTree>
    <p:extLst>
      <p:ext uri="{BB962C8B-B14F-4D97-AF65-F5344CB8AC3E}">
        <p14:creationId xmlns:p14="http://schemas.microsoft.com/office/powerpoint/2010/main" val="2907509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t>What went well in Response</a:t>
            </a:r>
            <a:endParaRPr lang="en-US" sz="4400" dirty="0"/>
          </a:p>
        </p:txBody>
      </p:sp>
      <p:sp>
        <p:nvSpPr>
          <p:cNvPr id="10" name="Text Placeholder 9"/>
          <p:cNvSpPr>
            <a:spLocks noGrp="1"/>
          </p:cNvSpPr>
          <p:nvPr>
            <p:ph type="body" sz="quarter" idx="13"/>
          </p:nvPr>
        </p:nvSpPr>
        <p:spPr>
          <a:xfrm>
            <a:off x="152400" y="1066800"/>
            <a:ext cx="8763000" cy="5257800"/>
          </a:xfrm>
        </p:spPr>
        <p:txBody>
          <a:bodyPr>
            <a:noAutofit/>
          </a:bodyPr>
          <a:lstStyle/>
          <a:p>
            <a:pPr marL="342900" indent="-342900">
              <a:buClr>
                <a:schemeClr val="bg1"/>
              </a:buClr>
              <a:buSzPct val="88000"/>
              <a:buFont typeface="Wingdings" pitchFamily="2" charset="2"/>
              <a:buChar char=""/>
            </a:pPr>
            <a:r>
              <a:rPr lang="en-US" sz="2200" dirty="0" smtClean="0"/>
              <a:t>FACEBOOK and Bright Futures/Rebuild Joplin Website!!!</a:t>
            </a:r>
          </a:p>
          <a:p>
            <a:pPr marL="342900" indent="-342900">
              <a:buClr>
                <a:schemeClr val="bg1"/>
              </a:buClr>
              <a:buSzPct val="88000"/>
              <a:buFont typeface="Wingdings" pitchFamily="2" charset="2"/>
              <a:buChar char=""/>
            </a:pPr>
            <a:r>
              <a:rPr lang="en-US" sz="2200" dirty="0" smtClean="0"/>
              <a:t>TILC had nearly immediate contact with Gay Jones, FEMA Disability Integration </a:t>
            </a:r>
            <a:r>
              <a:rPr lang="en-US" sz="2200" dirty="0"/>
              <a:t>Specialist </a:t>
            </a:r>
            <a:r>
              <a:rPr lang="en-US" sz="2200" dirty="0" smtClean="0"/>
              <a:t>with the Office of Disability Integration and Coordination </a:t>
            </a:r>
            <a:r>
              <a:rPr lang="en-US" sz="2200" dirty="0" smtClean="0">
                <a:hlinkClick r:id="rId2"/>
              </a:rPr>
              <a:t>www.fema.gov/about/odic/</a:t>
            </a:r>
            <a:r>
              <a:rPr lang="en-US" sz="2200" dirty="0" smtClean="0"/>
              <a:t> </a:t>
            </a:r>
          </a:p>
          <a:p>
            <a:pPr marL="342900" indent="-342900">
              <a:buClr>
                <a:schemeClr val="bg1"/>
              </a:buClr>
              <a:buSzPct val="88000"/>
              <a:buFont typeface="Wingdings" pitchFamily="2" charset="2"/>
              <a:buChar char=""/>
            </a:pPr>
            <a:r>
              <a:rPr lang="en-US" sz="2200" dirty="0" smtClean="0"/>
              <a:t>Disability/Senior Disaster Resource Group Weekly Meetings</a:t>
            </a:r>
          </a:p>
          <a:p>
            <a:pPr marL="342900" indent="-342900">
              <a:buClr>
                <a:schemeClr val="bg1"/>
              </a:buClr>
              <a:buSzPct val="88000"/>
              <a:buFont typeface="Wingdings" pitchFamily="2" charset="2"/>
              <a:buChar char=""/>
            </a:pPr>
            <a:r>
              <a:rPr lang="en-US" sz="2200" dirty="0" smtClean="0"/>
              <a:t>Joplin Public Schools Used School Buses to Transport People</a:t>
            </a:r>
          </a:p>
          <a:p>
            <a:pPr marL="342900" indent="-342900">
              <a:buClr>
                <a:schemeClr val="bg1"/>
              </a:buClr>
              <a:buSzPct val="88000"/>
              <a:buFont typeface="Wingdings" pitchFamily="2" charset="2"/>
              <a:buChar char=""/>
            </a:pPr>
            <a:r>
              <a:rPr lang="en-US" sz="2200" dirty="0" smtClean="0"/>
              <a:t>TILC Sister Organizations assistance with search and rescue, debris removal, location of consumers, delivering replacement equipment, etc. </a:t>
            </a:r>
          </a:p>
          <a:p>
            <a:pPr marL="342900" indent="-342900">
              <a:buClr>
                <a:schemeClr val="bg1"/>
              </a:buClr>
              <a:buSzPct val="88000"/>
              <a:buFont typeface="Wingdings" pitchFamily="2" charset="2"/>
              <a:buChar char=""/>
            </a:pPr>
            <a:r>
              <a:rPr lang="en-US" sz="2200" dirty="0" smtClean="0"/>
              <a:t>TILC made contact with the American Red Cross within three hours of the disaster to transport people with disabilities and to                     deliver DME to shelters</a:t>
            </a:r>
          </a:p>
          <a:p>
            <a:pPr marL="342900" indent="-342900">
              <a:buClr>
                <a:schemeClr val="bg1"/>
              </a:buClr>
              <a:buSzPct val="88000"/>
              <a:buFont typeface="Wingdings" pitchFamily="2" charset="2"/>
              <a:buChar char=""/>
            </a:pPr>
            <a:r>
              <a:rPr lang="en-US" sz="2200" dirty="0" smtClean="0"/>
              <a:t>TILC staff and other disability groups set up resources                                at the shelter and the Multi-Agency Resource Center                                  to provide intake and information </a:t>
            </a:r>
          </a:p>
        </p:txBody>
      </p:sp>
    </p:spTree>
    <p:extLst>
      <p:ext uri="{BB962C8B-B14F-4D97-AF65-F5344CB8AC3E}">
        <p14:creationId xmlns:p14="http://schemas.microsoft.com/office/powerpoint/2010/main" val="3668104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www.edweek.org/media/2012/02/02/dd_joplin_bus_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376517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nationalguard.mil/news/archives/2011/05/images/053111-Missouri-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990600"/>
            <a:ext cx="4419600" cy="293123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media.columbiamissourian.com/multimedia/2011/06/28/media/Joplin-Tornado-Cleanu_Walt_t_w600_h1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77938"/>
            <a:ext cx="4800600" cy="324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81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t>What went well in Response</a:t>
            </a:r>
            <a:endParaRPr lang="en-US" sz="4400" dirty="0"/>
          </a:p>
        </p:txBody>
      </p:sp>
      <p:sp>
        <p:nvSpPr>
          <p:cNvPr id="10" name="Text Placeholder 9"/>
          <p:cNvSpPr>
            <a:spLocks noGrp="1"/>
          </p:cNvSpPr>
          <p:nvPr>
            <p:ph type="body" sz="quarter" idx="13"/>
          </p:nvPr>
        </p:nvSpPr>
        <p:spPr>
          <a:xfrm>
            <a:off x="381000" y="1066800"/>
            <a:ext cx="8305800" cy="5638800"/>
          </a:xfrm>
        </p:spPr>
        <p:txBody>
          <a:bodyPr>
            <a:noAutofit/>
          </a:bodyPr>
          <a:lstStyle/>
          <a:p>
            <a:pPr marL="342900" indent="-342900">
              <a:buClr>
                <a:schemeClr val="bg1"/>
              </a:buClr>
              <a:buSzPct val="88000"/>
              <a:buFont typeface="Wingdings" pitchFamily="2" charset="2"/>
              <a:buChar char=""/>
            </a:pPr>
            <a:r>
              <a:rPr lang="en-US" sz="2200" dirty="0" smtClean="0"/>
              <a:t>MSSU Shelter and Health Services Center</a:t>
            </a:r>
          </a:p>
          <a:p>
            <a:pPr marL="342900" indent="-342900">
              <a:buClr>
                <a:schemeClr val="bg1"/>
              </a:buClr>
              <a:buSzPct val="88000"/>
              <a:buFont typeface="Wingdings" pitchFamily="2" charset="2"/>
              <a:buChar char=""/>
            </a:pPr>
            <a:r>
              <a:rPr lang="en-US" sz="2200" dirty="0" smtClean="0"/>
              <a:t>Database: TILC </a:t>
            </a:r>
            <a:r>
              <a:rPr lang="en-US" sz="2200" dirty="0"/>
              <a:t>had lists of all </a:t>
            </a:r>
            <a:r>
              <a:rPr lang="en-US" sz="2200" dirty="0" smtClean="0"/>
              <a:t>consumers in </a:t>
            </a:r>
            <a:r>
              <a:rPr lang="en-US" sz="2200" dirty="0"/>
              <a:t>various formats </a:t>
            </a:r>
            <a:r>
              <a:rPr lang="en-US" sz="2200" dirty="0" smtClean="0"/>
              <a:t>with </a:t>
            </a:r>
            <a:r>
              <a:rPr lang="en-US" sz="2200" dirty="0"/>
              <a:t>emergency </a:t>
            </a:r>
            <a:r>
              <a:rPr lang="en-US" sz="2200" dirty="0" smtClean="0"/>
              <a:t>contacts</a:t>
            </a:r>
            <a:r>
              <a:rPr lang="en-US" sz="2200" dirty="0"/>
              <a:t>, emergency needs, etc. </a:t>
            </a:r>
            <a:endParaRPr lang="en-US" sz="2200" dirty="0" smtClean="0"/>
          </a:p>
          <a:p>
            <a:pPr marL="342900" indent="-342900">
              <a:buClr>
                <a:schemeClr val="bg1"/>
              </a:buClr>
              <a:buSzPct val="88000"/>
              <a:buFont typeface="Wingdings" pitchFamily="2" charset="2"/>
              <a:buChar char=""/>
            </a:pPr>
            <a:r>
              <a:rPr lang="en-US" sz="2200" dirty="0" smtClean="0"/>
              <a:t>National, Community and Regional Emergency Response including Faith-Based Organizations, </a:t>
            </a:r>
            <a:r>
              <a:rPr lang="en-US" sz="2200" dirty="0"/>
              <a:t> </a:t>
            </a:r>
            <a:r>
              <a:rPr lang="en-US" sz="2200" dirty="0" smtClean="0"/>
              <a:t>                                                                 Volunteers, social service</a:t>
            </a:r>
            <a:endParaRPr lang="en-US" sz="2200" dirty="0"/>
          </a:p>
          <a:p>
            <a:pPr marL="342900" indent="-342900">
              <a:buClr>
                <a:schemeClr val="bg1"/>
              </a:buClr>
              <a:buSzPct val="88000"/>
              <a:buFont typeface="Wingdings" pitchFamily="2" charset="2"/>
              <a:buChar char=""/>
            </a:pPr>
            <a:r>
              <a:rPr lang="en-US" sz="2200" dirty="0"/>
              <a:t>Street </a:t>
            </a:r>
            <a:r>
              <a:rPr lang="en-US" sz="2200" dirty="0" smtClean="0"/>
              <a:t>Cleaning/Debris                                                                                                                             Removal</a:t>
            </a:r>
            <a:endParaRPr lang="en-US" sz="2200" dirty="0"/>
          </a:p>
          <a:p>
            <a:pPr marL="342900" indent="-342900">
              <a:buClr>
                <a:schemeClr val="bg1"/>
              </a:buClr>
              <a:buSzPct val="88000"/>
              <a:buFont typeface="Wingdings" pitchFamily="2" charset="2"/>
              <a:buChar char=""/>
            </a:pPr>
            <a:r>
              <a:rPr lang="en-US" sz="2200" dirty="0"/>
              <a:t>Cross-Agency </a:t>
            </a:r>
            <a:r>
              <a:rPr lang="en-US" sz="2200" dirty="0" smtClean="0"/>
              <a:t>                                                                                          Communication</a:t>
            </a:r>
            <a:endParaRPr lang="en-US" sz="2200" dirty="0"/>
          </a:p>
          <a:p>
            <a:pPr marL="342900" indent="-342900">
              <a:buClr>
                <a:schemeClr val="bg1"/>
              </a:buClr>
              <a:buSzPct val="88000"/>
              <a:buFont typeface="Wingdings" pitchFamily="2" charset="2"/>
              <a:buChar char=""/>
            </a:pPr>
            <a:endParaRPr lang="en-US" sz="2200" dirty="0" smtClean="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743200"/>
            <a:ext cx="5583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856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611"/>
            <a:ext cx="9252328" cy="5897189"/>
          </a:xfrm>
          <a:prstGeom prst="rect">
            <a:avLst/>
          </a:prstGeom>
        </p:spPr>
      </p:pic>
    </p:spTree>
    <p:extLst>
      <p:ext uri="{BB962C8B-B14F-4D97-AF65-F5344CB8AC3E}">
        <p14:creationId xmlns:p14="http://schemas.microsoft.com/office/powerpoint/2010/main" val="394865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686800" cy="639763"/>
          </a:xfrm>
        </p:spPr>
        <p:txBody>
          <a:bodyPr/>
          <a:lstStyle/>
          <a:p>
            <a:r>
              <a:rPr lang="en-US" sz="4000" dirty="0" smtClean="0"/>
              <a:t>What Could be Improved in Response?</a:t>
            </a:r>
            <a:endParaRPr lang="en-US" sz="4000" dirty="0"/>
          </a:p>
        </p:txBody>
      </p:sp>
      <p:sp>
        <p:nvSpPr>
          <p:cNvPr id="10" name="Text Placeholder 9"/>
          <p:cNvSpPr>
            <a:spLocks noGrp="1"/>
          </p:cNvSpPr>
          <p:nvPr>
            <p:ph type="body" sz="quarter" idx="13"/>
          </p:nvPr>
        </p:nvSpPr>
        <p:spPr>
          <a:xfrm>
            <a:off x="304800" y="762000"/>
            <a:ext cx="8763000" cy="5638800"/>
          </a:xfrm>
        </p:spPr>
        <p:txBody>
          <a:bodyPr/>
          <a:lstStyle/>
          <a:p>
            <a:pPr marL="342900" indent="-342900">
              <a:buClr>
                <a:schemeClr val="bg1"/>
              </a:buClr>
              <a:buSzPct val="88000"/>
              <a:buFont typeface="Wingdings" pitchFamily="2" charset="2"/>
              <a:buChar char=""/>
            </a:pPr>
            <a:r>
              <a:rPr lang="en-US" dirty="0" smtClean="0"/>
              <a:t>Signage at the Red Cross Shelter and the Disaster Recovery Center (FEMA/SEMA) was originally difficult to see, often not accessible</a:t>
            </a:r>
          </a:p>
          <a:p>
            <a:pPr marL="342900" indent="-342900">
              <a:buClr>
                <a:schemeClr val="bg1"/>
              </a:buClr>
              <a:buSzPct val="88000"/>
              <a:buFont typeface="Wingdings" pitchFamily="2" charset="2"/>
              <a:buChar char=""/>
            </a:pPr>
            <a:r>
              <a:rPr lang="en-US" dirty="0" smtClean="0"/>
              <a:t>Access to Disaster Recovery Center</a:t>
            </a:r>
          </a:p>
          <a:p>
            <a:pPr marL="342900" indent="-342900">
              <a:buClr>
                <a:schemeClr val="bg1"/>
              </a:buClr>
              <a:buSzPct val="88000"/>
              <a:buFont typeface="Wingdings" pitchFamily="2" charset="2"/>
              <a:buChar char=""/>
            </a:pPr>
            <a:r>
              <a:rPr lang="en-US" dirty="0" smtClean="0"/>
              <a:t>FEMA Outreach to “at-risk” populations </a:t>
            </a:r>
          </a:p>
          <a:p>
            <a:pPr marL="342900" indent="-342900">
              <a:buClr>
                <a:schemeClr val="bg1"/>
              </a:buClr>
              <a:buSzPct val="88000"/>
              <a:buFont typeface="Wingdings" pitchFamily="2" charset="2"/>
              <a:buChar char=""/>
            </a:pPr>
            <a:r>
              <a:rPr lang="en-US" dirty="0" smtClean="0"/>
              <a:t>Communication about services and resources--Misinformation</a:t>
            </a:r>
          </a:p>
          <a:p>
            <a:pPr marL="342900" indent="-342900">
              <a:buClr>
                <a:schemeClr val="bg1"/>
              </a:buClr>
              <a:buSzPct val="88000"/>
              <a:buFont typeface="Wingdings" pitchFamily="2" charset="2"/>
              <a:buChar char=""/>
            </a:pPr>
            <a:r>
              <a:rPr lang="en-US" dirty="0" smtClean="0"/>
              <a:t>Triage Confusion between AmeriCorps and FEMA</a:t>
            </a:r>
            <a:endParaRPr lang="en-US" dirty="0"/>
          </a:p>
          <a:p>
            <a:pPr marL="342900" indent="-342900">
              <a:buClr>
                <a:schemeClr val="bg1"/>
              </a:buClr>
              <a:buSzPct val="88000"/>
              <a:buFont typeface="Wingdings" pitchFamily="2" charset="2"/>
              <a:buChar char=""/>
            </a:pPr>
            <a:r>
              <a:rPr lang="en-US" dirty="0" smtClean="0"/>
              <a:t>Confusion at Hospitals and the Morgue (Will Norton)</a:t>
            </a:r>
          </a:p>
          <a:p>
            <a:pPr marL="342900" indent="-342900">
              <a:buClr>
                <a:schemeClr val="bg1"/>
              </a:buClr>
              <a:buSzPct val="88000"/>
              <a:buFont typeface="Wingdings" pitchFamily="2" charset="2"/>
              <a:buChar char=""/>
            </a:pPr>
            <a:r>
              <a:rPr lang="en-US" dirty="0" smtClean="0"/>
              <a:t>Communicating to the public what is needed—donation remorse!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165600"/>
            <a:ext cx="4038600"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descr="https://lh5.googleusercontent.com/-nqSPyOD44d0/TeEnC96A-8I/AAAAAAAAABM/NZjqZBqsv4U/will_last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340" y="4194079"/>
            <a:ext cx="3369860" cy="25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29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91145"/>
            <a:ext cx="8305800" cy="552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340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39763"/>
          </a:xfrm>
        </p:spPr>
        <p:txBody>
          <a:bodyPr/>
          <a:lstStyle/>
          <a:p>
            <a:r>
              <a:rPr lang="en-US" sz="4400" dirty="0" smtClean="0"/>
              <a:t>What went well in Early Recovery</a:t>
            </a:r>
            <a:endParaRPr lang="en-US" sz="4400" dirty="0"/>
          </a:p>
        </p:txBody>
      </p:sp>
      <p:sp>
        <p:nvSpPr>
          <p:cNvPr id="10" name="Text Placeholder 9"/>
          <p:cNvSpPr>
            <a:spLocks noGrp="1"/>
          </p:cNvSpPr>
          <p:nvPr>
            <p:ph type="body" sz="quarter" idx="13"/>
          </p:nvPr>
        </p:nvSpPr>
        <p:spPr>
          <a:xfrm>
            <a:off x="228600" y="838200"/>
            <a:ext cx="8686800" cy="5791200"/>
          </a:xfrm>
        </p:spPr>
        <p:txBody>
          <a:bodyPr/>
          <a:lstStyle/>
          <a:p>
            <a:pPr marL="342900" indent="-342900">
              <a:buClr>
                <a:schemeClr val="bg1"/>
              </a:buClr>
              <a:buSzPct val="88000"/>
              <a:buFont typeface="Wingdings" pitchFamily="2" charset="2"/>
              <a:buChar char=""/>
            </a:pPr>
            <a:r>
              <a:rPr lang="en-US" sz="2100" dirty="0" smtClean="0"/>
              <a:t>FEMA worked with various community and city groups to develop task forces to facilitate recovery. (Housing Task Force, School and Facilities Task Force, etc.) Crucial for disability organizations to participate in each task force!</a:t>
            </a:r>
          </a:p>
          <a:p>
            <a:pPr marL="342900" indent="-342900">
              <a:buClr>
                <a:schemeClr val="bg1"/>
              </a:buClr>
              <a:buSzPct val="88000"/>
              <a:buFont typeface="Wingdings" pitchFamily="2" charset="2"/>
              <a:buChar char=""/>
            </a:pPr>
            <a:r>
              <a:rPr lang="en-US" sz="2100" dirty="0" smtClean="0"/>
              <a:t>TILC worked with the Housing Task force and the Senior/Disability Group to develop a housing intake sheet to determine emergency housing needs as well as priorities for the FEMA Temporary Housing Units</a:t>
            </a:r>
          </a:p>
          <a:p>
            <a:pPr marL="342900" indent="-342900">
              <a:buClr>
                <a:schemeClr val="bg1"/>
              </a:buClr>
              <a:buSzPct val="88000"/>
              <a:buFont typeface="Wingdings" pitchFamily="2" charset="2"/>
              <a:buChar char=""/>
            </a:pPr>
            <a:r>
              <a:rPr lang="en-US" sz="2100" dirty="0" smtClean="0"/>
              <a:t>Coordinating with FEMA to offer alternative options for registering for assistance (mobile DRC, etc.)</a:t>
            </a:r>
          </a:p>
          <a:p>
            <a:pPr marL="342900" indent="-342900">
              <a:buClr>
                <a:schemeClr val="bg1"/>
              </a:buClr>
              <a:buSzPct val="88000"/>
              <a:buFont typeface="Wingdings" pitchFamily="2" charset="2"/>
              <a:buChar char=""/>
            </a:pPr>
            <a:r>
              <a:rPr lang="en-US" sz="2100" dirty="0" smtClean="0"/>
              <a:t>Trained FEMA Community Relations staff in disability awareness</a:t>
            </a:r>
          </a:p>
          <a:p>
            <a:pPr marL="342900" indent="-342900">
              <a:buClr>
                <a:schemeClr val="bg1"/>
              </a:buClr>
              <a:buSzPct val="88000"/>
              <a:buFont typeface="Wingdings" pitchFamily="2" charset="2"/>
              <a:buChar char=""/>
            </a:pPr>
            <a:r>
              <a:rPr lang="en-US" sz="2100" dirty="0" smtClean="0"/>
              <a:t>Community and Faith-Based Partnerships</a:t>
            </a:r>
          </a:p>
          <a:p>
            <a:pPr marL="342900" indent="-342900">
              <a:buClr>
                <a:schemeClr val="bg1"/>
              </a:buClr>
              <a:buSzPct val="88000"/>
              <a:buFont typeface="Wingdings" pitchFamily="2" charset="2"/>
              <a:buChar char=""/>
            </a:pPr>
            <a:r>
              <a:rPr lang="en-US" sz="2100" dirty="0" smtClean="0"/>
              <a:t>MFH Funding for replacement DME and portable                                     ramps, MCB Funding to assist the people who are                                        blind</a:t>
            </a:r>
          </a:p>
          <a:p>
            <a:pPr marL="342900" indent="-342900">
              <a:buClr>
                <a:schemeClr val="bg1"/>
              </a:buClr>
              <a:buSzPct val="88000"/>
              <a:buFont typeface="Wingdings" pitchFamily="2" charset="2"/>
              <a:buChar char=""/>
            </a:pPr>
            <a:r>
              <a:rPr lang="en-US" sz="2100" dirty="0"/>
              <a:t>FEMA </a:t>
            </a:r>
            <a:r>
              <a:rPr lang="en-US" sz="2100" dirty="0" smtClean="0"/>
              <a:t>Temporary Housing Unit </a:t>
            </a:r>
            <a:r>
              <a:rPr lang="en-US" sz="2100" dirty="0"/>
              <a:t>accessibility </a:t>
            </a:r>
          </a:p>
          <a:p>
            <a:pPr marL="342900" indent="-342900">
              <a:buClr>
                <a:schemeClr val="bg1"/>
              </a:buClr>
              <a:buSzPct val="88000"/>
              <a:buFont typeface="Wingdings" pitchFamily="2" charset="2"/>
              <a:buChar char=""/>
            </a:pPr>
            <a:endParaRPr lang="en-US" sz="2000" dirty="0" smtClean="0"/>
          </a:p>
          <a:p>
            <a:pPr marL="342900" indent="-342900">
              <a:buClr>
                <a:schemeClr val="bg1"/>
              </a:buClr>
              <a:buSzPct val="88000"/>
              <a:buFont typeface="Wingdings" pitchFamily="2" charset="2"/>
              <a:buChar char=""/>
            </a:pPr>
            <a:endParaRPr lang="en-US" dirty="0" smtClean="0"/>
          </a:p>
        </p:txBody>
      </p:sp>
    </p:spTree>
    <p:extLst>
      <p:ext uri="{BB962C8B-B14F-4D97-AF65-F5344CB8AC3E}">
        <p14:creationId xmlns:p14="http://schemas.microsoft.com/office/powerpoint/2010/main" val="3255419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oplin, MO, August 24, 2011 -- Streets and streetlights help provide security for the residents living in temporary mobile home communities. FEMA ..."/>
          <p:cNvPicPr>
            <a:picLocks noChangeAspect="1" noChangeArrowheads="1"/>
          </p:cNvPicPr>
          <p:nvPr/>
        </p:nvPicPr>
        <p:blipFill>
          <a:blip r:embed="rId2" cstate="print"/>
          <a:srcRect/>
          <a:stretch>
            <a:fillRect/>
          </a:stretch>
        </p:blipFill>
        <p:spPr bwMode="auto">
          <a:xfrm>
            <a:off x="-34031" y="225833"/>
            <a:ext cx="9293480" cy="6174967"/>
          </a:xfrm>
          <a:prstGeom prst="rect">
            <a:avLst/>
          </a:prstGeom>
          <a:noFill/>
        </p:spPr>
      </p:pic>
    </p:spTree>
    <p:extLst>
      <p:ext uri="{BB962C8B-B14F-4D97-AF65-F5344CB8AC3E}">
        <p14:creationId xmlns:p14="http://schemas.microsoft.com/office/powerpoint/2010/main" val="477004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3"/>
          </a:xfrm>
        </p:spPr>
        <p:txBody>
          <a:bodyPr/>
          <a:lstStyle/>
          <a:p>
            <a:r>
              <a:rPr lang="en-US" dirty="0" smtClean="0"/>
              <a:t>Improvements for Early Recovery</a:t>
            </a:r>
            <a:endParaRPr lang="en-US" dirty="0"/>
          </a:p>
        </p:txBody>
      </p:sp>
      <p:sp>
        <p:nvSpPr>
          <p:cNvPr id="4" name="Text Placeholder 9"/>
          <p:cNvSpPr>
            <a:spLocks noGrp="1"/>
          </p:cNvSpPr>
          <p:nvPr>
            <p:ph type="body" sz="quarter" idx="13"/>
          </p:nvPr>
        </p:nvSpPr>
        <p:spPr>
          <a:xfrm>
            <a:off x="304800" y="762000"/>
            <a:ext cx="8479800" cy="5638800"/>
          </a:xfrm>
        </p:spPr>
        <p:txBody>
          <a:bodyPr/>
          <a:lstStyle/>
          <a:p>
            <a:pPr marL="342900" indent="-342900">
              <a:buClr>
                <a:schemeClr val="bg1"/>
              </a:buClr>
              <a:buSzPct val="88000"/>
              <a:buFont typeface="Wingdings" pitchFamily="2" charset="2"/>
              <a:buChar char=""/>
            </a:pPr>
            <a:r>
              <a:rPr lang="en-US" dirty="0" smtClean="0"/>
              <a:t>FEMA Coordination of Sign Language Interpreters</a:t>
            </a:r>
          </a:p>
          <a:p>
            <a:pPr marL="342900" indent="-342900">
              <a:buClr>
                <a:schemeClr val="bg1"/>
              </a:buClr>
              <a:buSzPct val="88000"/>
              <a:buFont typeface="Wingdings" pitchFamily="2" charset="2"/>
              <a:buChar char=""/>
            </a:pPr>
            <a:r>
              <a:rPr lang="en-US" dirty="0" smtClean="0"/>
              <a:t>Options for FEMA Registration</a:t>
            </a:r>
          </a:p>
          <a:p>
            <a:pPr marL="796925" lvl="1" indent="-342900">
              <a:buClr>
                <a:schemeClr val="bg1"/>
              </a:buClr>
              <a:buSzPct val="88000"/>
              <a:buFont typeface="Wingdings" pitchFamily="2" charset="2"/>
              <a:buChar char=""/>
            </a:pPr>
            <a:r>
              <a:rPr lang="en-US" sz="2400" dirty="0" smtClean="0"/>
              <a:t>Fear of the Process</a:t>
            </a:r>
          </a:p>
          <a:p>
            <a:pPr marL="796925" lvl="1" indent="-342900">
              <a:buClr>
                <a:schemeClr val="bg1"/>
              </a:buClr>
              <a:buSzPct val="88000"/>
              <a:buFont typeface="Wingdings" pitchFamily="2" charset="2"/>
              <a:buChar char=""/>
            </a:pPr>
            <a:r>
              <a:rPr lang="en-US" sz="2400" dirty="0" smtClean="0"/>
              <a:t>Confusion</a:t>
            </a:r>
          </a:p>
          <a:p>
            <a:pPr marL="796925" lvl="1" indent="-342900">
              <a:buClr>
                <a:schemeClr val="bg1"/>
              </a:buClr>
              <a:buSzPct val="88000"/>
              <a:buFont typeface="Wingdings" pitchFamily="2" charset="2"/>
              <a:buChar char=""/>
            </a:pPr>
            <a:r>
              <a:rPr lang="en-US" sz="2400" dirty="0" smtClean="0"/>
              <a:t>People who are deaf told to register using TTY</a:t>
            </a:r>
          </a:p>
          <a:p>
            <a:pPr marL="796925" lvl="1" indent="-342900">
              <a:buClr>
                <a:schemeClr val="bg1"/>
              </a:buClr>
              <a:buSzPct val="88000"/>
              <a:buFont typeface="Wingdings" pitchFamily="2" charset="2"/>
              <a:buChar char=""/>
            </a:pPr>
            <a:r>
              <a:rPr lang="en-US" sz="2400" dirty="0" smtClean="0"/>
              <a:t>Cognitive Disabilities</a:t>
            </a:r>
          </a:p>
          <a:p>
            <a:pPr marL="796925" lvl="1" indent="-342900">
              <a:buClr>
                <a:schemeClr val="bg1"/>
              </a:buClr>
              <a:buSzPct val="88000"/>
              <a:buFont typeface="Wingdings" pitchFamily="2" charset="2"/>
              <a:buChar char=""/>
            </a:pPr>
            <a:r>
              <a:rPr lang="en-US" sz="2400" dirty="0" smtClean="0"/>
              <a:t>ESL Populations</a:t>
            </a:r>
            <a:endParaRPr lang="en-US" dirty="0" smtClean="0"/>
          </a:p>
          <a:p>
            <a:pPr marL="342900" indent="-342900">
              <a:buClr>
                <a:schemeClr val="bg1"/>
              </a:buClr>
              <a:buSzPct val="88000"/>
              <a:buFont typeface="Wingdings" pitchFamily="2" charset="2"/>
              <a:buChar char=""/>
            </a:pPr>
            <a:r>
              <a:rPr lang="en-US" dirty="0" smtClean="0"/>
              <a:t>Need to continue to educate participants and agencies about the needs/rights of people with disabilities</a:t>
            </a:r>
          </a:p>
          <a:p>
            <a:pPr marL="342900" indent="-342900">
              <a:buClr>
                <a:schemeClr val="bg1"/>
              </a:buClr>
              <a:buSzPct val="88000"/>
              <a:buFont typeface="Wingdings" pitchFamily="2" charset="2"/>
              <a:buChar char=""/>
            </a:pPr>
            <a:r>
              <a:rPr lang="en-US" dirty="0" smtClean="0"/>
              <a:t>Access to medical records and medications</a:t>
            </a:r>
          </a:p>
          <a:p>
            <a:pPr marL="342900" indent="-342900">
              <a:buClr>
                <a:schemeClr val="bg1"/>
              </a:buClr>
              <a:buSzPct val="88000"/>
              <a:buFont typeface="Wingdings" pitchFamily="2" charset="2"/>
              <a:buChar char=""/>
            </a:pPr>
            <a:r>
              <a:rPr lang="en-US" dirty="0" smtClean="0"/>
              <a:t>Transportation needs for people with disabilities</a:t>
            </a:r>
          </a:p>
          <a:p>
            <a:pPr marL="342900" indent="-342900">
              <a:buClr>
                <a:schemeClr val="bg1"/>
              </a:buClr>
              <a:buSzPct val="88000"/>
              <a:buFont typeface="Wingdings" pitchFamily="2" charset="2"/>
              <a:buChar char=""/>
            </a:pPr>
            <a:endParaRPr lang="en-US" dirty="0" smtClean="0"/>
          </a:p>
        </p:txBody>
      </p:sp>
    </p:spTree>
    <p:extLst>
      <p:ext uri="{BB962C8B-B14F-4D97-AF65-F5344CB8AC3E}">
        <p14:creationId xmlns:p14="http://schemas.microsoft.com/office/powerpoint/2010/main" val="3990138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50800"/>
            <a:ext cx="5181600" cy="690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156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going well in Long Term Recovery</a:t>
            </a:r>
            <a:endParaRPr lang="en-US" dirty="0"/>
          </a:p>
        </p:txBody>
      </p:sp>
      <p:sp>
        <p:nvSpPr>
          <p:cNvPr id="10" name="Text Placeholder 9"/>
          <p:cNvSpPr>
            <a:spLocks noGrp="1"/>
          </p:cNvSpPr>
          <p:nvPr>
            <p:ph type="body" sz="quarter" idx="13"/>
          </p:nvPr>
        </p:nvSpPr>
        <p:spPr>
          <a:xfrm>
            <a:off x="152400" y="1066800"/>
            <a:ext cx="8839200" cy="5334000"/>
          </a:xfrm>
        </p:spPr>
        <p:txBody>
          <a:bodyPr>
            <a:normAutofit/>
          </a:bodyPr>
          <a:lstStyle/>
          <a:p>
            <a:pPr marL="342900" indent="-342900">
              <a:buClr>
                <a:schemeClr val="bg1"/>
              </a:buClr>
              <a:buSzPct val="88000"/>
              <a:buFont typeface="Wingdings" pitchFamily="2" charset="2"/>
              <a:buChar char=""/>
            </a:pPr>
            <a:r>
              <a:rPr lang="en-US" sz="2500" dirty="0" smtClean="0"/>
              <a:t>Relationships with disaster organizations </a:t>
            </a:r>
            <a:r>
              <a:rPr lang="en-US" sz="2500" dirty="0"/>
              <a:t>&amp;</a:t>
            </a:r>
            <a:r>
              <a:rPr lang="en-US" sz="2500" dirty="0" smtClean="0"/>
              <a:t> community agencies</a:t>
            </a:r>
          </a:p>
          <a:p>
            <a:pPr marL="342900" indent="-342900">
              <a:buClr>
                <a:schemeClr val="bg1"/>
              </a:buClr>
              <a:buSzPct val="88000"/>
              <a:buFont typeface="Wingdings" pitchFamily="2" charset="2"/>
              <a:buChar char=""/>
            </a:pPr>
            <a:r>
              <a:rPr lang="en-US" sz="2500" dirty="0" smtClean="0"/>
              <a:t>Continued Volunteers</a:t>
            </a:r>
          </a:p>
          <a:p>
            <a:pPr marL="342900" indent="-342900">
              <a:buClr>
                <a:schemeClr val="bg1"/>
              </a:buClr>
              <a:buSzPct val="88000"/>
              <a:buFont typeface="Wingdings" pitchFamily="2" charset="2"/>
              <a:buChar char=""/>
            </a:pPr>
            <a:r>
              <a:rPr lang="en-US" sz="2500" dirty="0" smtClean="0"/>
              <a:t>Citizen’s Advisory Recovery Team—focus on accessibility for entire community rebuild</a:t>
            </a:r>
          </a:p>
          <a:p>
            <a:pPr marL="342900" indent="-342900">
              <a:buClr>
                <a:schemeClr val="bg1"/>
              </a:buClr>
              <a:buSzPct val="88000"/>
              <a:buFont typeface="Wingdings" pitchFamily="2" charset="2"/>
              <a:buChar char=""/>
            </a:pPr>
            <a:r>
              <a:rPr lang="en-US" sz="2500" dirty="0" smtClean="0"/>
              <a:t>KU School of Architecture Partnership for UD House Plans</a:t>
            </a:r>
          </a:p>
          <a:p>
            <a:pPr marL="342900" indent="-342900">
              <a:buClr>
                <a:schemeClr val="bg1"/>
              </a:buClr>
              <a:buSzPct val="88000"/>
              <a:buFont typeface="Wingdings" pitchFamily="2" charset="2"/>
              <a:buChar char=""/>
            </a:pPr>
            <a:r>
              <a:rPr lang="en-US" sz="2500" dirty="0" smtClean="0"/>
              <a:t>Extended Community Transportation Options</a:t>
            </a:r>
          </a:p>
          <a:p>
            <a:pPr marL="342900" indent="-342900">
              <a:buClr>
                <a:schemeClr val="bg1"/>
              </a:buClr>
              <a:buSzPct val="88000"/>
              <a:buFont typeface="Wingdings" pitchFamily="2" charset="2"/>
              <a:buChar char=""/>
            </a:pPr>
            <a:r>
              <a:rPr lang="en-US" sz="2500" dirty="0" smtClean="0"/>
              <a:t>Long Term Recovery Committee and Disaster Case Management Resources</a:t>
            </a:r>
          </a:p>
          <a:p>
            <a:pPr marL="342900" indent="-342900">
              <a:buClr>
                <a:schemeClr val="bg1"/>
              </a:buClr>
              <a:buSzPct val="88000"/>
              <a:buFont typeface="Wingdings" pitchFamily="2" charset="2"/>
              <a:buChar char=""/>
            </a:pPr>
            <a:r>
              <a:rPr lang="en-US" sz="2500" dirty="0" smtClean="0"/>
              <a:t>Missouri Housing Development                                                        Commission Housing and Universal                                                       Design</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2936" y="4191000"/>
            <a:ext cx="3886200" cy="247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419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59" y="304800"/>
            <a:ext cx="8219918"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065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8011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207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 y="304800"/>
            <a:ext cx="926409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577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t>Temporary Schools</a:t>
            </a:r>
            <a:endParaRPr lang="en-US" sz="4400" dirty="0"/>
          </a:p>
        </p:txBody>
      </p:sp>
      <p:sp>
        <p:nvSpPr>
          <p:cNvPr id="10" name="Text Placeholder 9"/>
          <p:cNvSpPr>
            <a:spLocks noGrp="1"/>
          </p:cNvSpPr>
          <p:nvPr>
            <p:ph type="body" sz="quarter" idx="13"/>
          </p:nvPr>
        </p:nvSpPr>
        <p:spPr>
          <a:xfrm>
            <a:off x="533400" y="1066800"/>
            <a:ext cx="8251200" cy="5334000"/>
          </a:xfrm>
        </p:spPr>
        <p:txBody>
          <a:bodyPr/>
          <a:lstStyle/>
          <a:p>
            <a:pPr marL="342900" indent="-342900">
              <a:buClr>
                <a:schemeClr val="bg1"/>
              </a:buClr>
              <a:buSzPct val="88000"/>
              <a:buFont typeface="Wingdings" pitchFamily="2" charset="2"/>
              <a:buChar char=""/>
            </a:pPr>
            <a:r>
              <a:rPr lang="en-US" dirty="0"/>
              <a:t>Temporary school facilities </a:t>
            </a:r>
            <a:r>
              <a:rPr lang="en-US" dirty="0" smtClean="0"/>
              <a:t>opened </a:t>
            </a:r>
            <a:r>
              <a:rPr lang="en-US" dirty="0"/>
              <a:t>on August 17 – temporary facilities are equipped with tornado shelters and built to ensure that the shelters are easily </a:t>
            </a:r>
            <a:r>
              <a:rPr lang="en-US" dirty="0" smtClean="0"/>
              <a:t>accessible</a:t>
            </a:r>
          </a:p>
          <a:p>
            <a:pPr marL="342900" indent="-342900">
              <a:buClr>
                <a:schemeClr val="bg1"/>
              </a:buClr>
              <a:buSzPct val="88000"/>
              <a:buFont typeface="Wingdings" pitchFamily="2" charset="2"/>
              <a:buChar char=""/>
            </a:pPr>
            <a:r>
              <a:rPr lang="en-US" dirty="0" smtClean="0"/>
              <a:t>Every school opened on time as promised by the school administration (6 public schools)</a:t>
            </a:r>
          </a:p>
          <a:p>
            <a:pPr marL="342900" indent="-342900">
              <a:buClr>
                <a:schemeClr val="bg1"/>
              </a:buClr>
              <a:buSzPct val="88000"/>
              <a:buFont typeface="Wingdings" pitchFamily="2" charset="2"/>
              <a:buChar char=""/>
            </a:pPr>
            <a:r>
              <a:rPr lang="en-US" dirty="0" smtClean="0"/>
              <a:t>Every student with a disability in public schools started on time—according to FEMA,                                                             this is the first time after a                                                               major disaster that this has                                                         happened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322" y="3505200"/>
            <a:ext cx="4591281" cy="3053381"/>
          </a:xfrm>
          <a:prstGeom prst="rect">
            <a:avLst/>
          </a:prstGeom>
        </p:spPr>
      </p:pic>
    </p:spTree>
    <p:extLst>
      <p:ext uri="{BB962C8B-B14F-4D97-AF65-F5344CB8AC3E}">
        <p14:creationId xmlns:p14="http://schemas.microsoft.com/office/powerpoint/2010/main" val="3255419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media.kansascity.com/smedia/2011/08/17/23/16/1jnKzb.St.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010" y="1041400"/>
            <a:ext cx="455199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40767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81400"/>
            <a:ext cx="36195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104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55596" y="-882804"/>
            <a:ext cx="6279696" cy="84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146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Improvements for Long Term Recovery </a:t>
            </a:r>
            <a:endParaRPr lang="en-US" dirty="0"/>
          </a:p>
        </p:txBody>
      </p:sp>
      <p:sp>
        <p:nvSpPr>
          <p:cNvPr id="10" name="Text Placeholder 9"/>
          <p:cNvSpPr>
            <a:spLocks noGrp="1"/>
          </p:cNvSpPr>
          <p:nvPr>
            <p:ph type="body" sz="quarter" idx="13"/>
          </p:nvPr>
        </p:nvSpPr>
        <p:spPr>
          <a:xfrm>
            <a:off x="0" y="1066800"/>
            <a:ext cx="8556000" cy="5334000"/>
          </a:xfrm>
        </p:spPr>
        <p:txBody>
          <a:bodyPr>
            <a:normAutofit/>
          </a:bodyPr>
          <a:lstStyle/>
          <a:p>
            <a:pPr marL="342900" indent="-342900">
              <a:buClr>
                <a:schemeClr val="bg1"/>
              </a:buClr>
              <a:buSzPct val="88000"/>
              <a:buFont typeface="Wingdings" pitchFamily="2" charset="2"/>
              <a:buChar char=""/>
            </a:pPr>
            <a:r>
              <a:rPr lang="en-US" dirty="0" smtClean="0"/>
              <a:t>Contractor Fraud/Issues and Insurance Issues</a:t>
            </a:r>
          </a:p>
          <a:p>
            <a:pPr marL="342900" indent="-342900">
              <a:buClr>
                <a:schemeClr val="bg1"/>
              </a:buClr>
              <a:buSzPct val="88000"/>
              <a:buFont typeface="Wingdings" pitchFamily="2" charset="2"/>
              <a:buChar char=""/>
            </a:pPr>
            <a:r>
              <a:rPr lang="en-US" dirty="0" smtClean="0"/>
              <a:t>Redeveloping Alert Systems</a:t>
            </a:r>
          </a:p>
          <a:p>
            <a:pPr marL="342900" indent="-342900">
              <a:buClr>
                <a:schemeClr val="bg1"/>
              </a:buClr>
              <a:buSzPct val="88000"/>
              <a:buFont typeface="Wingdings" pitchFamily="2" charset="2"/>
              <a:buChar char=""/>
            </a:pPr>
            <a:r>
              <a:rPr lang="en-US" dirty="0" smtClean="0"/>
              <a:t>Communication between all parties is difficult (FEMA, SEMA, City, County, COAD, LTRC, CERT, Emergency Entities, etc.)</a:t>
            </a:r>
          </a:p>
          <a:p>
            <a:pPr marL="342900" indent="-342900">
              <a:buClr>
                <a:schemeClr val="bg1"/>
              </a:buClr>
              <a:buSzPct val="88000"/>
              <a:buFont typeface="Wingdings" pitchFamily="2" charset="2"/>
              <a:buChar char=""/>
            </a:pPr>
            <a:r>
              <a:rPr lang="en-US" dirty="0" smtClean="0"/>
              <a:t>Making sure people with disabilities are at the table at every stage of the decision-making</a:t>
            </a:r>
          </a:p>
          <a:p>
            <a:pPr marL="342900" indent="-342900">
              <a:buClr>
                <a:schemeClr val="bg1"/>
              </a:buClr>
              <a:buSzPct val="88000"/>
              <a:buFont typeface="Wingdings" pitchFamily="2" charset="2"/>
              <a:buChar char=""/>
            </a:pPr>
            <a:r>
              <a:rPr lang="en-US" dirty="0" smtClean="0"/>
              <a:t>Changing legislation to make                                                                       large companies and nursing                                                                 facilities have safe rooms                                                                           (Home Depot sets the bar)</a:t>
            </a:r>
          </a:p>
          <a:p>
            <a:pPr marL="342900" indent="-342900">
              <a:buClr>
                <a:schemeClr val="bg1"/>
              </a:buClr>
              <a:buSzPct val="88000"/>
              <a:buFont typeface="Wingdings" pitchFamily="2" charset="2"/>
              <a:buChar char=""/>
            </a:pPr>
            <a:endParaRPr lang="en-US" dirty="0" smtClean="0"/>
          </a:p>
          <a:p>
            <a:pPr marL="342900" indent="-342900">
              <a:buClr>
                <a:schemeClr val="bg1"/>
              </a:buClr>
              <a:buSzPct val="88000"/>
              <a:buFont typeface="Wingdings" pitchFamily="2" charset="2"/>
              <a:buChar char=""/>
            </a:pP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451" y="3200400"/>
            <a:ext cx="5116749" cy="330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419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82000" cy="533401"/>
          </a:xfrm>
        </p:spPr>
        <p:txBody>
          <a:bodyPr>
            <a:normAutofit fontScale="90000"/>
          </a:bodyPr>
          <a:lstStyle/>
          <a:p>
            <a:r>
              <a:rPr lang="en-US" dirty="0" smtClean="0"/>
              <a:t>TILC’s Emergency Services Program—         Funded by the CDC Foundation </a:t>
            </a:r>
            <a:br>
              <a:rPr lang="en-US" dirty="0" smtClean="0"/>
            </a:br>
            <a:endParaRPr lang="en-US" dirty="0">
              <a:solidFill>
                <a:schemeClr val="tx2"/>
              </a:solidFill>
            </a:endParaRPr>
          </a:p>
        </p:txBody>
      </p:sp>
      <p:sp>
        <p:nvSpPr>
          <p:cNvPr id="3" name="Text Placeholder 2"/>
          <p:cNvSpPr>
            <a:spLocks noGrp="1"/>
          </p:cNvSpPr>
          <p:nvPr>
            <p:ph type="body" sz="quarter" idx="10"/>
          </p:nvPr>
        </p:nvSpPr>
        <p:spPr>
          <a:xfrm>
            <a:off x="0" y="1219200"/>
            <a:ext cx="4267200" cy="5029200"/>
          </a:xfrm>
        </p:spPr>
        <p:txBody>
          <a:bodyPr>
            <a:normAutofit/>
          </a:bodyPr>
          <a:lstStyle/>
          <a:p>
            <a:pPr lvl="1"/>
            <a:r>
              <a:rPr lang="en-US" dirty="0"/>
              <a:t>Emergency Plan Development</a:t>
            </a:r>
            <a:endParaRPr lang="en-US" sz="1600" dirty="0"/>
          </a:p>
          <a:p>
            <a:pPr lvl="1"/>
            <a:r>
              <a:rPr lang="en-US" dirty="0"/>
              <a:t>Red Cross Go Kits</a:t>
            </a:r>
            <a:endParaRPr lang="en-US" sz="1600" dirty="0"/>
          </a:p>
          <a:p>
            <a:pPr lvl="1"/>
            <a:r>
              <a:rPr lang="en-US" dirty="0"/>
              <a:t>Vial of Life</a:t>
            </a:r>
            <a:endParaRPr lang="en-US" sz="1600" dirty="0"/>
          </a:p>
          <a:p>
            <a:pPr lvl="1"/>
            <a:r>
              <a:rPr lang="en-US" dirty="0"/>
              <a:t>Community Education</a:t>
            </a:r>
            <a:endParaRPr lang="en-US" sz="1600" dirty="0"/>
          </a:p>
          <a:p>
            <a:pPr lvl="1"/>
            <a:r>
              <a:rPr lang="en-US" dirty="0"/>
              <a:t>Elementary School Education</a:t>
            </a:r>
            <a:endParaRPr lang="en-US" sz="1600" dirty="0"/>
          </a:p>
          <a:p>
            <a:pPr lvl="1"/>
            <a:r>
              <a:rPr lang="en-US" dirty="0"/>
              <a:t>Adaptive Alerting </a:t>
            </a:r>
            <a:r>
              <a:rPr lang="en-US" dirty="0" smtClean="0"/>
              <a:t>Devices</a:t>
            </a:r>
            <a:endParaRPr lang="en-US" sz="1600" dirty="0"/>
          </a:p>
          <a:p>
            <a:pPr lvl="1"/>
            <a:r>
              <a:rPr lang="en-US" dirty="0" smtClean="0"/>
              <a:t>Online Resources </a:t>
            </a:r>
            <a:endParaRPr lang="en-US" sz="4400"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752600"/>
            <a:ext cx="3591628" cy="2424348"/>
          </a:xfrm>
          <a:prstGeom prst="rect">
            <a:avLst/>
          </a:prstGeom>
        </p:spPr>
      </p:pic>
    </p:spTree>
    <p:extLst>
      <p:ext uri="{BB962C8B-B14F-4D97-AF65-F5344CB8AC3E}">
        <p14:creationId xmlns:p14="http://schemas.microsoft.com/office/powerpoint/2010/main" val="63868978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 y="228600"/>
            <a:ext cx="8679600" cy="952963"/>
          </a:xfrm>
        </p:spPr>
        <p:txBody>
          <a:bodyPr/>
          <a:lstStyle/>
          <a:p>
            <a:r>
              <a:rPr lang="en-US" sz="2800" dirty="0" smtClean="0"/>
              <a:t>Resources for Emergency Preparedness for People with Access and Functional Needs</a:t>
            </a:r>
            <a:endParaRPr lang="en-US" sz="2800" dirty="0"/>
          </a:p>
        </p:txBody>
      </p:sp>
      <p:sp>
        <p:nvSpPr>
          <p:cNvPr id="4" name="Text Placeholder 9"/>
          <p:cNvSpPr>
            <a:spLocks noGrp="1"/>
          </p:cNvSpPr>
          <p:nvPr>
            <p:ph type="body" sz="quarter" idx="13"/>
          </p:nvPr>
        </p:nvSpPr>
        <p:spPr>
          <a:xfrm>
            <a:off x="152400" y="1143000"/>
            <a:ext cx="8556625" cy="5410200"/>
          </a:xfrm>
        </p:spPr>
        <p:txBody>
          <a:bodyPr>
            <a:normAutofit lnSpcReduction="10000"/>
          </a:bodyPr>
          <a:lstStyle/>
          <a:p>
            <a:pPr marL="342900" indent="-342900">
              <a:buClr>
                <a:schemeClr val="bg1"/>
              </a:buClr>
              <a:buSzPct val="88000"/>
              <a:buFont typeface="Wingdings" pitchFamily="2" charset="2"/>
              <a:buChar char=""/>
            </a:pPr>
            <a:r>
              <a:rPr lang="en-US" dirty="0" smtClean="0"/>
              <a:t>Ready.gov  </a:t>
            </a:r>
            <a:r>
              <a:rPr lang="en-US" dirty="0" smtClean="0">
                <a:hlinkClick r:id="rId2"/>
              </a:rPr>
              <a:t>www.ready.gov</a:t>
            </a:r>
            <a:r>
              <a:rPr lang="en-US" dirty="0" smtClean="0"/>
              <a:t> </a:t>
            </a:r>
          </a:p>
          <a:p>
            <a:pPr marL="342900" indent="-342900">
              <a:buClr>
                <a:schemeClr val="bg1"/>
              </a:buClr>
              <a:buSzPct val="88000"/>
              <a:buFont typeface="Wingdings" pitchFamily="2" charset="2"/>
              <a:buChar char=""/>
            </a:pPr>
            <a:r>
              <a:rPr lang="en-US" dirty="0" smtClean="0"/>
              <a:t>Red Cross Prepare </a:t>
            </a:r>
            <a:r>
              <a:rPr lang="en-US" dirty="0" smtClean="0">
                <a:hlinkClick r:id="rId3"/>
              </a:rPr>
              <a:t>www.redcross.org</a:t>
            </a:r>
            <a:r>
              <a:rPr lang="en-US" dirty="0">
                <a:hlinkClick r:id="rId3"/>
              </a:rPr>
              <a:t>//</a:t>
            </a:r>
            <a:r>
              <a:rPr lang="en-US" dirty="0" smtClean="0">
                <a:hlinkClick r:id="rId3"/>
              </a:rPr>
              <a:t>prepare</a:t>
            </a:r>
            <a:r>
              <a:rPr lang="en-US" dirty="0" smtClean="0"/>
              <a:t> </a:t>
            </a:r>
          </a:p>
          <a:p>
            <a:pPr marL="342900" indent="-342900">
              <a:buClr>
                <a:schemeClr val="bg1"/>
              </a:buClr>
              <a:buSzPct val="88000"/>
              <a:buFont typeface="Wingdings" pitchFamily="2" charset="2"/>
              <a:buChar char=""/>
            </a:pPr>
            <a:r>
              <a:rPr lang="en-US" dirty="0" smtClean="0"/>
              <a:t>Emergency 2.0 </a:t>
            </a:r>
            <a:r>
              <a:rPr lang="en-US" dirty="0" smtClean="0">
                <a:hlinkClick r:id="rId4"/>
              </a:rPr>
              <a:t>http</a:t>
            </a:r>
            <a:r>
              <a:rPr lang="en-US" dirty="0">
                <a:hlinkClick r:id="rId4"/>
              </a:rPr>
              <a:t>://</a:t>
            </a:r>
            <a:r>
              <a:rPr lang="en-US" dirty="0" smtClean="0">
                <a:hlinkClick r:id="rId4"/>
              </a:rPr>
              <a:t>emergency20wiki.org/wiki/index.php/Main_Page</a:t>
            </a:r>
            <a:r>
              <a:rPr lang="en-US" dirty="0" smtClean="0"/>
              <a:t> </a:t>
            </a:r>
          </a:p>
          <a:p>
            <a:pPr marL="342900" indent="-342900">
              <a:buClr>
                <a:schemeClr val="bg1"/>
              </a:buClr>
              <a:buSzPct val="88000"/>
              <a:buFont typeface="Wingdings" pitchFamily="2" charset="2"/>
              <a:buChar char=""/>
            </a:pPr>
            <a:r>
              <a:rPr lang="en-US" dirty="0"/>
              <a:t>National Service Inclusion Project </a:t>
            </a:r>
            <a:r>
              <a:rPr lang="en-US" dirty="0">
                <a:hlinkClick r:id="rId5"/>
              </a:rPr>
              <a:t>www.serviceandinclusion.org/index.php?page=emergency</a:t>
            </a:r>
            <a:r>
              <a:rPr lang="en-US" dirty="0"/>
              <a:t> </a:t>
            </a:r>
          </a:p>
          <a:p>
            <a:pPr marL="342900" indent="-342900">
              <a:buClr>
                <a:schemeClr val="bg1"/>
              </a:buClr>
              <a:buSzPct val="88000"/>
              <a:buFont typeface="Wingdings" pitchFamily="2" charset="2"/>
              <a:buChar char=""/>
            </a:pPr>
            <a:r>
              <a:rPr lang="en-US" dirty="0" smtClean="0"/>
              <a:t>Do </a:t>
            </a:r>
            <a:r>
              <a:rPr lang="en-US" dirty="0"/>
              <a:t>1 </a:t>
            </a:r>
            <a:r>
              <a:rPr lang="en-US" dirty="0" smtClean="0"/>
              <a:t>Thing Family Preparation </a:t>
            </a:r>
            <a:r>
              <a:rPr lang="en-US" dirty="0">
                <a:hlinkClick r:id="rId6"/>
              </a:rPr>
              <a:t>http://do1thing.com</a:t>
            </a:r>
            <a:r>
              <a:rPr lang="en-US" dirty="0" smtClean="0">
                <a:hlinkClick r:id="rId6"/>
              </a:rPr>
              <a:t>/</a:t>
            </a:r>
            <a:r>
              <a:rPr lang="en-US" dirty="0" smtClean="0"/>
              <a:t> </a:t>
            </a:r>
          </a:p>
          <a:p>
            <a:pPr marL="342900" indent="-342900">
              <a:buClr>
                <a:schemeClr val="bg1"/>
              </a:buClr>
              <a:buSzPct val="88000"/>
              <a:buFont typeface="Wingdings" pitchFamily="2" charset="2"/>
              <a:buChar char=""/>
            </a:pPr>
            <a:r>
              <a:rPr lang="en-US" dirty="0" smtClean="0"/>
              <a:t>CDC </a:t>
            </a:r>
            <a:r>
              <a:rPr lang="en-US" dirty="0"/>
              <a:t>Emergency Planning </a:t>
            </a:r>
            <a:r>
              <a:rPr lang="en-US" dirty="0">
                <a:hlinkClick r:id="rId7"/>
              </a:rPr>
              <a:t>http://emergency.cdc.gov/preparedness</a:t>
            </a:r>
            <a:r>
              <a:rPr lang="en-US" dirty="0" smtClean="0">
                <a:hlinkClick r:id="rId7"/>
              </a:rPr>
              <a:t>/</a:t>
            </a:r>
            <a:r>
              <a:rPr lang="en-US" dirty="0" smtClean="0"/>
              <a:t> </a:t>
            </a:r>
          </a:p>
          <a:p>
            <a:pPr marL="342900" indent="-342900">
              <a:buClr>
                <a:schemeClr val="bg1"/>
              </a:buClr>
              <a:buSzPct val="88000"/>
              <a:buFont typeface="Wingdings" pitchFamily="2" charset="2"/>
              <a:buChar char=""/>
            </a:pPr>
            <a:r>
              <a:rPr lang="en-US" dirty="0" smtClean="0"/>
              <a:t>The Independent Living Center</a:t>
            </a:r>
            <a:r>
              <a:rPr lang="en-US" dirty="0"/>
              <a:t> </a:t>
            </a:r>
            <a:r>
              <a:rPr lang="en-US" dirty="0" smtClean="0">
                <a:hlinkClick r:id="rId8"/>
              </a:rPr>
              <a:t>www.ilcenter.org/emergencyservices.html</a:t>
            </a:r>
            <a:r>
              <a:rPr lang="en-US" dirty="0" smtClean="0"/>
              <a:t> </a:t>
            </a:r>
          </a:p>
          <a:p>
            <a:pPr marL="342900" indent="-342900">
              <a:buClr>
                <a:schemeClr val="bg1"/>
              </a:buClr>
              <a:buSzPct val="88000"/>
              <a:buFont typeface="Wingdings" pitchFamily="2" charset="2"/>
              <a:buChar char=""/>
            </a:pPr>
            <a:r>
              <a:rPr lang="en-US" dirty="0"/>
              <a:t>Interactive Mobile Tips for First Responders: </a:t>
            </a:r>
            <a:r>
              <a:rPr lang="en-US" dirty="0">
                <a:hlinkClick r:id="rId9"/>
              </a:rPr>
              <a:t>http://disabilitytips.tamu.edu/</a:t>
            </a:r>
            <a:r>
              <a:rPr lang="en-US" dirty="0"/>
              <a:t> </a:t>
            </a:r>
            <a:endParaRPr lang="en-US" dirty="0" smtClean="0"/>
          </a:p>
          <a:p>
            <a:pPr marL="342900" indent="-342900">
              <a:buClr>
                <a:schemeClr val="bg1"/>
              </a:buClr>
              <a:buSzPct val="88000"/>
              <a:buFont typeface="Wingdings" pitchFamily="2" charset="2"/>
              <a:buChar char=""/>
            </a:pPr>
            <a:r>
              <a:rPr lang="en-US" dirty="0"/>
              <a:t>FEMA </a:t>
            </a:r>
            <a:r>
              <a:rPr lang="en-US" dirty="0">
                <a:hlinkClick r:id="rId10"/>
              </a:rPr>
              <a:t>www.fema.gov</a:t>
            </a:r>
            <a:r>
              <a:rPr lang="en-US" dirty="0"/>
              <a:t> </a:t>
            </a:r>
          </a:p>
          <a:p>
            <a:pPr marL="342900" indent="-342900">
              <a:buClr>
                <a:schemeClr val="bg1"/>
              </a:buClr>
              <a:buSzPct val="88000"/>
              <a:buFont typeface="Wingdings" pitchFamily="2" charset="2"/>
              <a:buChar char=""/>
            </a:pPr>
            <a:endParaRPr lang="en-US" dirty="0" smtClean="0"/>
          </a:p>
        </p:txBody>
      </p:sp>
    </p:spTree>
    <p:extLst>
      <p:ext uri="{BB962C8B-B14F-4D97-AF65-F5344CB8AC3E}">
        <p14:creationId xmlns:p14="http://schemas.microsoft.com/office/powerpoint/2010/main" val="655211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67200"/>
            <a:ext cx="3962400" cy="338139"/>
          </a:xfrm>
        </p:spPr>
        <p:txBody>
          <a:bodyPr/>
          <a:lstStyle/>
          <a:p>
            <a:r>
              <a:rPr lang="en-US" dirty="0" smtClean="0">
                <a:solidFill>
                  <a:schemeClr val="accent2">
                    <a:lumMod val="20000"/>
                    <a:lumOff val="80000"/>
                  </a:schemeClr>
                </a:solidFill>
              </a:rPr>
              <a:t>Picture Page Layout</a:t>
            </a:r>
            <a:endParaRPr lang="en-US" dirty="0">
              <a:solidFill>
                <a:schemeClr val="accent2">
                  <a:lumMod val="20000"/>
                  <a:lumOff val="80000"/>
                </a:schemeClr>
              </a:solidFill>
            </a:endParaRPr>
          </a:p>
        </p:txBody>
      </p:sp>
      <p:sp>
        <p:nvSpPr>
          <p:cNvPr id="4" name="Text Placeholder 3"/>
          <p:cNvSpPr>
            <a:spLocks noGrp="1"/>
          </p:cNvSpPr>
          <p:nvPr>
            <p:ph type="body" sz="half" idx="2"/>
          </p:nvPr>
        </p:nvSpPr>
        <p:spPr>
          <a:xfrm>
            <a:off x="914400" y="5181600"/>
            <a:ext cx="4419600" cy="990600"/>
          </a:xfrm>
        </p:spPr>
        <p:txBody>
          <a:bodyPr/>
          <a:lstStyle/>
          <a:p>
            <a:r>
              <a:rPr lang="en-US" sz="1600" dirty="0"/>
              <a:t>Each family who lost a child was given their own butterfly to </a:t>
            </a:r>
            <a:r>
              <a:rPr lang="en-US" sz="1600" dirty="0" smtClean="0"/>
              <a:t>release at the I Am Joplin event, </a:t>
            </a:r>
            <a:r>
              <a:rPr lang="en-US" sz="1600" dirty="0"/>
              <a:t>along with 2,000 butterfly’s to remember and honor the 14 children and one staff member who lost their lives on May 22.</a:t>
            </a:r>
          </a:p>
          <a:p>
            <a:endParaRPr lang="en-US" dirty="0"/>
          </a:p>
        </p:txBody>
      </p:sp>
      <p:pic>
        <p:nvPicPr>
          <p:cNvPr id="5" name="Picture 2" descr="D:\081011 I am Joplin Master\DSC_0512.JPG"/>
          <p:cNvPicPr>
            <a:picLocks noChangeAspect="1" noChangeArrowheads="1"/>
          </p:cNvPicPr>
          <p:nvPr/>
        </p:nvPicPr>
        <p:blipFill>
          <a:blip r:embed="rId2" cstate="print"/>
          <a:srcRect/>
          <a:stretch>
            <a:fillRect/>
          </a:stretch>
        </p:blipFill>
        <p:spPr bwMode="auto">
          <a:xfrm>
            <a:off x="1143000" y="304800"/>
            <a:ext cx="6858000" cy="455494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43000"/>
            <a:ext cx="5257800" cy="2971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 name="TextBox 2"/>
          <p:cNvSpPr txBox="1"/>
          <p:nvPr/>
        </p:nvSpPr>
        <p:spPr>
          <a:xfrm>
            <a:off x="304800" y="457200"/>
            <a:ext cx="7620000" cy="28956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Stephanie Brady</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Director of Programs</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The Independent Living Center</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2639 E. 34</a:t>
            </a:r>
            <a:r>
              <a:rPr kumimoji="0" lang="en-US" sz="2400" b="0" i="0" u="none" strike="noStrike" kern="1200" cap="none" spc="0" normalizeH="0" baseline="30000" noProof="0" dirty="0" smtClean="0">
                <a:ln>
                  <a:noFill/>
                </a:ln>
                <a:solidFill>
                  <a:schemeClr val="bg1"/>
                </a:solidFill>
                <a:effectLst/>
                <a:uLnTx/>
                <a:uFillTx/>
                <a:latin typeface="Perpetua" pitchFamily="18" charset="0"/>
                <a:ea typeface="+mj-ea"/>
                <a:cs typeface="+mj-cs"/>
              </a:rPr>
              <a:t>th</a:t>
            </a: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 Street</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Joplin, MO 64804</a:t>
            </a:r>
          </a:p>
          <a:p>
            <a:pPr marL="0" marR="0" indent="0" algn="l" defTabSz="914400" rtl="0" eaLnBrk="1" fontAlgn="auto" latinLnBrk="0" hangingPunct="1">
              <a:lnSpc>
                <a:spcPct val="100000"/>
              </a:lnSpc>
              <a:spcBef>
                <a:spcPct val="0"/>
              </a:spcBef>
              <a:spcAft>
                <a:spcPts val="0"/>
              </a:spcAft>
              <a:buClrTx/>
              <a:buSzTx/>
              <a:buFontTx/>
              <a:buNone/>
              <a:tabLst/>
            </a:pPr>
            <a:r>
              <a:rPr lang="en-US" sz="2400" dirty="0" smtClean="0">
                <a:solidFill>
                  <a:schemeClr val="bg1"/>
                </a:solidFill>
                <a:latin typeface="Perpetua" pitchFamily="18" charset="0"/>
                <a:ea typeface="+mj-ea"/>
                <a:cs typeface="+mj-cs"/>
              </a:rPr>
              <a:t>800-346-8951</a:t>
            </a:r>
          </a:p>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Perpetua" pitchFamily="18" charset="0"/>
                <a:ea typeface="+mj-ea"/>
                <a:cs typeface="+mj-cs"/>
              </a:rPr>
              <a:t>sbrady@ilcenter.org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2962" y="2362199"/>
            <a:ext cx="6441038" cy="4278003"/>
          </a:xfrm>
          <a:prstGeom prst="rect">
            <a:avLst/>
          </a:prstGeom>
        </p:spPr>
      </p:pic>
    </p:spTree>
    <p:extLst>
      <p:ext uri="{BB962C8B-B14F-4D97-AF65-F5344CB8AC3E}">
        <p14:creationId xmlns:p14="http://schemas.microsoft.com/office/powerpoint/2010/main" val="2626783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9200" cy="639763"/>
          </a:xfrm>
        </p:spPr>
        <p:txBody>
          <a:bodyPr/>
          <a:lstStyle/>
          <a:p>
            <a:r>
              <a:rPr lang="en-US" dirty="0" smtClean="0"/>
              <a:t>Joplin Tornado, the Numbers</a:t>
            </a:r>
            <a:endParaRPr lang="en-US" dirty="0"/>
          </a:p>
        </p:txBody>
      </p:sp>
      <p:sp>
        <p:nvSpPr>
          <p:cNvPr id="3" name="Content Placeholder 2"/>
          <p:cNvSpPr>
            <a:spLocks noGrp="1"/>
          </p:cNvSpPr>
          <p:nvPr>
            <p:ph idx="1"/>
          </p:nvPr>
        </p:nvSpPr>
        <p:spPr>
          <a:xfrm>
            <a:off x="152400" y="914400"/>
            <a:ext cx="8839200" cy="5522536"/>
          </a:xfrm>
        </p:spPr>
        <p:txBody>
          <a:bodyPr/>
          <a:lstStyle/>
          <a:p>
            <a:pPr>
              <a:buFont typeface="Wingdings" pitchFamily="2" charset="2"/>
              <a:buChar char="v"/>
            </a:pPr>
            <a:r>
              <a:rPr lang="en-US" dirty="0" smtClean="0"/>
              <a:t> 162 lives lost, 7 were consumers of TILC</a:t>
            </a:r>
          </a:p>
          <a:p>
            <a:pPr>
              <a:buFont typeface="Wingdings" pitchFamily="2" charset="2"/>
              <a:buChar char="v"/>
            </a:pPr>
            <a:r>
              <a:rPr lang="en-US" dirty="0" smtClean="0"/>
              <a:t> 64 consumers homes were completely destroyed</a:t>
            </a:r>
          </a:p>
          <a:p>
            <a:pPr>
              <a:buFont typeface="Wingdings" pitchFamily="2" charset="2"/>
              <a:buChar char="v"/>
            </a:pPr>
            <a:r>
              <a:rPr lang="en-US" dirty="0" smtClean="0"/>
              <a:t> Over 7000 homes and 800 businesses were completely destroyed</a:t>
            </a:r>
          </a:p>
          <a:p>
            <a:pPr>
              <a:buFont typeface="Wingdings" pitchFamily="2" charset="2"/>
              <a:buChar char="v"/>
            </a:pPr>
            <a:r>
              <a:rPr lang="en-US" dirty="0"/>
              <a:t> </a:t>
            </a:r>
            <a:r>
              <a:rPr lang="en-US" dirty="0" smtClean="0"/>
              <a:t>18 churches were destroyed</a:t>
            </a:r>
          </a:p>
          <a:p>
            <a:pPr>
              <a:buFont typeface="Wingdings" pitchFamily="2" charset="2"/>
              <a:buChar char="v"/>
            </a:pPr>
            <a:r>
              <a:rPr lang="en-US" dirty="0"/>
              <a:t> </a:t>
            </a:r>
            <a:r>
              <a:rPr lang="en-US" dirty="0" smtClean="0"/>
              <a:t>6 public schools and one private school were destroyed</a:t>
            </a:r>
          </a:p>
          <a:p>
            <a:pPr>
              <a:buFont typeface="Wingdings" pitchFamily="2" charset="2"/>
              <a:buChar char="v"/>
            </a:pPr>
            <a:r>
              <a:rPr lang="en-US" dirty="0"/>
              <a:t> </a:t>
            </a:r>
            <a:r>
              <a:rPr lang="en-US" dirty="0" smtClean="0"/>
              <a:t>Over 40% of the medical infrastructure was destroyed</a:t>
            </a:r>
          </a:p>
          <a:p>
            <a:pPr>
              <a:buFont typeface="Wingdings" pitchFamily="2" charset="2"/>
              <a:buChar char="v"/>
            </a:pPr>
            <a:r>
              <a:rPr lang="en-US" dirty="0"/>
              <a:t> </a:t>
            </a:r>
            <a:r>
              <a:rPr lang="en-US" dirty="0" smtClean="0"/>
              <a:t>3 nursing homes were destroyed</a:t>
            </a:r>
          </a:p>
          <a:p>
            <a:pPr>
              <a:buFont typeface="Wingdings" pitchFamily="2" charset="2"/>
              <a:buChar char="v"/>
            </a:pPr>
            <a:r>
              <a:rPr lang="en-US" dirty="0" smtClean="0"/>
              <a:t> Today, 90.4% of destroyed properties                                                                   either rebuilt or under permit</a:t>
            </a:r>
          </a:p>
          <a:p>
            <a:pPr>
              <a:buFont typeface="Wingdings" pitchFamily="2" charset="2"/>
              <a:buChar char="v"/>
            </a:pPr>
            <a:r>
              <a:rPr lang="en-US" dirty="0"/>
              <a:t> </a:t>
            </a:r>
            <a:r>
              <a:rPr lang="en-US" dirty="0" smtClean="0"/>
              <a:t>All 586 families that were in FEMA                                                             housing found permanent housing</a:t>
            </a:r>
          </a:p>
          <a:p>
            <a:pPr>
              <a:buFont typeface="Wingdings" pitchFamily="2" charset="2"/>
              <a:buChar char="v"/>
            </a:pPr>
            <a:r>
              <a:rPr lang="en-US" dirty="0"/>
              <a:t> </a:t>
            </a:r>
            <a:r>
              <a:rPr lang="en-US" dirty="0" smtClean="0"/>
              <a:t>As a community, we are more                                                                         accessible than ever before!</a:t>
            </a:r>
          </a:p>
          <a:p>
            <a:endParaRPr lang="en-US" dirty="0" smtClean="0"/>
          </a:p>
          <a:p>
            <a:pPr marL="0" indent="0">
              <a:buNone/>
            </a:pP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119" y="3803514"/>
            <a:ext cx="4013048"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20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9023213" cy="600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109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4400" y="342437"/>
            <a:ext cx="8229600" cy="876763"/>
          </a:xfrm>
        </p:spPr>
        <p:txBody>
          <a:bodyPr/>
          <a:lstStyle/>
          <a:p>
            <a:r>
              <a:rPr lang="en-US" dirty="0" smtClean="0"/>
              <a:t>Overview: The Joplin Tornado</a:t>
            </a:r>
            <a:endParaRPr lang="en-US" dirty="0"/>
          </a:p>
        </p:txBody>
      </p:sp>
      <p:sp>
        <p:nvSpPr>
          <p:cNvPr id="41" name="Text Placeholder 40"/>
          <p:cNvSpPr>
            <a:spLocks noGrp="1"/>
          </p:cNvSpPr>
          <p:nvPr>
            <p:ph type="body" sz="quarter" idx="16"/>
          </p:nvPr>
        </p:nvSpPr>
        <p:spPr>
          <a:xfrm>
            <a:off x="2514600" y="2223383"/>
            <a:ext cx="6324600" cy="838200"/>
          </a:xfrm>
        </p:spPr>
        <p:txBody>
          <a:bodyPr/>
          <a:lstStyle/>
          <a:p>
            <a:pPr lvl="0"/>
            <a:r>
              <a:rPr lang="en-US" sz="2000" dirty="0" smtClean="0"/>
              <a:t>Response Phase</a:t>
            </a:r>
          </a:p>
          <a:p>
            <a:endParaRPr lang="en-US" dirty="0"/>
          </a:p>
        </p:txBody>
      </p:sp>
      <p:sp>
        <p:nvSpPr>
          <p:cNvPr id="42" name="Text Placeholder 41"/>
          <p:cNvSpPr>
            <a:spLocks noGrp="1"/>
          </p:cNvSpPr>
          <p:nvPr>
            <p:ph type="body" sz="quarter" idx="17"/>
          </p:nvPr>
        </p:nvSpPr>
        <p:spPr>
          <a:xfrm>
            <a:off x="2514600" y="3001530"/>
            <a:ext cx="6248400" cy="838200"/>
          </a:xfrm>
        </p:spPr>
        <p:txBody>
          <a:bodyPr/>
          <a:lstStyle/>
          <a:p>
            <a:pPr lvl="0"/>
            <a:r>
              <a:rPr lang="en-US" sz="2000" dirty="0" smtClean="0"/>
              <a:t>Initial Recovery Phase</a:t>
            </a:r>
          </a:p>
          <a:p>
            <a:endParaRPr lang="en-US" dirty="0"/>
          </a:p>
        </p:txBody>
      </p:sp>
      <p:sp>
        <p:nvSpPr>
          <p:cNvPr id="43" name="Text Placeholder 42"/>
          <p:cNvSpPr>
            <a:spLocks noGrp="1"/>
          </p:cNvSpPr>
          <p:nvPr>
            <p:ph type="body" sz="quarter" idx="18"/>
          </p:nvPr>
        </p:nvSpPr>
        <p:spPr>
          <a:xfrm>
            <a:off x="2514600" y="4434090"/>
            <a:ext cx="6324600" cy="838200"/>
          </a:xfrm>
        </p:spPr>
        <p:txBody>
          <a:bodyPr>
            <a:normAutofit/>
          </a:bodyPr>
          <a:lstStyle/>
          <a:p>
            <a:pPr lvl="0"/>
            <a:r>
              <a:rPr lang="en-US" sz="2000" dirty="0" smtClean="0"/>
              <a:t>What Worked Well, What Didn’t</a:t>
            </a:r>
            <a:endParaRPr lang="en-US" dirty="0"/>
          </a:p>
        </p:txBody>
      </p:sp>
      <p:sp>
        <p:nvSpPr>
          <p:cNvPr id="44" name="Text Placeholder 43"/>
          <p:cNvSpPr>
            <a:spLocks noGrp="1"/>
          </p:cNvSpPr>
          <p:nvPr>
            <p:ph type="body" sz="quarter" idx="19"/>
          </p:nvPr>
        </p:nvSpPr>
        <p:spPr>
          <a:xfrm>
            <a:off x="2514600" y="5147385"/>
            <a:ext cx="6324600" cy="1014000"/>
          </a:xfrm>
        </p:spPr>
        <p:txBody>
          <a:bodyPr>
            <a:normAutofit/>
          </a:bodyPr>
          <a:lstStyle/>
          <a:p>
            <a:pPr lvl="0"/>
            <a:r>
              <a:rPr lang="en-US" sz="2000" dirty="0" smtClean="0"/>
              <a:t>Discussion and Questions</a:t>
            </a:r>
          </a:p>
          <a:p>
            <a:endParaRPr lang="en-US" dirty="0"/>
          </a:p>
        </p:txBody>
      </p:sp>
      <p:sp>
        <p:nvSpPr>
          <p:cNvPr id="24" name="Trapezoid 23"/>
          <p:cNvSpPr/>
          <p:nvPr/>
        </p:nvSpPr>
        <p:spPr>
          <a:xfrm>
            <a:off x="762000" y="1568970"/>
            <a:ext cx="1600200" cy="533400"/>
          </a:xfrm>
          <a:prstGeom prst="trapezoid">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solidFill>
                  <a:schemeClr val="bg1"/>
                </a:solidFill>
              </a:rPr>
              <a:t>Item 1</a:t>
            </a:r>
            <a:endParaRPr lang="en-US" sz="1600" dirty="0">
              <a:solidFill>
                <a:schemeClr val="bg1"/>
              </a:solidFill>
            </a:endParaRPr>
          </a:p>
        </p:txBody>
      </p:sp>
      <p:sp>
        <p:nvSpPr>
          <p:cNvPr id="46" name="Text Placeholder 45"/>
          <p:cNvSpPr>
            <a:spLocks noGrp="1"/>
          </p:cNvSpPr>
          <p:nvPr>
            <p:ph type="body" sz="quarter" idx="15"/>
          </p:nvPr>
        </p:nvSpPr>
        <p:spPr>
          <a:xfrm>
            <a:off x="2493390" y="3717810"/>
            <a:ext cx="6629400" cy="838200"/>
          </a:xfrm>
        </p:spPr>
        <p:txBody>
          <a:bodyPr/>
          <a:lstStyle/>
          <a:p>
            <a:pPr lvl="0"/>
            <a:r>
              <a:rPr lang="en-US" sz="2000" dirty="0" smtClean="0"/>
              <a:t>Long-Term Recovery Phase</a:t>
            </a:r>
          </a:p>
          <a:p>
            <a:endParaRPr lang="en-US" dirty="0"/>
          </a:p>
        </p:txBody>
      </p:sp>
      <p:sp>
        <p:nvSpPr>
          <p:cNvPr id="25" name="Trapezoid 24"/>
          <p:cNvSpPr/>
          <p:nvPr/>
        </p:nvSpPr>
        <p:spPr>
          <a:xfrm>
            <a:off x="762000" y="2285250"/>
            <a:ext cx="1600200" cy="533400"/>
          </a:xfrm>
          <a:prstGeom prst="trapezoid">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solidFill>
                  <a:schemeClr val="bg1"/>
                </a:solidFill>
              </a:rPr>
              <a:t>Item 2</a:t>
            </a:r>
            <a:endParaRPr lang="en-US" sz="1600" dirty="0">
              <a:solidFill>
                <a:schemeClr val="bg1"/>
              </a:solidFill>
            </a:endParaRPr>
          </a:p>
        </p:txBody>
      </p:sp>
      <p:sp>
        <p:nvSpPr>
          <p:cNvPr id="31" name="Trapezoid 30"/>
          <p:cNvSpPr/>
          <p:nvPr/>
        </p:nvSpPr>
        <p:spPr>
          <a:xfrm>
            <a:off x="762000" y="3001530"/>
            <a:ext cx="1600200" cy="533400"/>
          </a:xfrm>
          <a:prstGeom prst="trapezoid">
            <a:avLst/>
          </a:prstGeom>
          <a:solidFill>
            <a:schemeClr val="accent3"/>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solidFill>
                  <a:schemeClr val="bg1"/>
                </a:solidFill>
              </a:rPr>
              <a:t>Item 3</a:t>
            </a:r>
            <a:endParaRPr lang="en-US" sz="1600" dirty="0">
              <a:solidFill>
                <a:schemeClr val="bg1"/>
              </a:solidFill>
            </a:endParaRPr>
          </a:p>
        </p:txBody>
      </p:sp>
      <p:sp>
        <p:nvSpPr>
          <p:cNvPr id="32" name="Trapezoid 31"/>
          <p:cNvSpPr/>
          <p:nvPr/>
        </p:nvSpPr>
        <p:spPr>
          <a:xfrm>
            <a:off x="762000" y="3717810"/>
            <a:ext cx="1600200" cy="533400"/>
          </a:xfrm>
          <a:prstGeom prst="trapezoid">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solidFill>
                  <a:schemeClr val="bg1"/>
                </a:solidFill>
              </a:rPr>
              <a:t>Item 4</a:t>
            </a:r>
            <a:endParaRPr lang="en-US" sz="1600" dirty="0">
              <a:solidFill>
                <a:schemeClr val="bg1"/>
              </a:solidFill>
            </a:endParaRPr>
          </a:p>
        </p:txBody>
      </p:sp>
      <p:sp>
        <p:nvSpPr>
          <p:cNvPr id="33" name="Trapezoid 32"/>
          <p:cNvSpPr/>
          <p:nvPr/>
        </p:nvSpPr>
        <p:spPr>
          <a:xfrm>
            <a:off x="762000" y="4434090"/>
            <a:ext cx="1600200" cy="533400"/>
          </a:xfrm>
          <a:prstGeom prst="trapezoid">
            <a:avLst/>
          </a:prstGeom>
          <a:solidFill>
            <a:schemeClr val="accent5"/>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solidFill>
                  <a:schemeClr val="bg1"/>
                </a:solidFill>
              </a:rPr>
              <a:t>Item 5</a:t>
            </a:r>
            <a:endParaRPr lang="en-US" sz="1600" dirty="0">
              <a:solidFill>
                <a:schemeClr val="bg1"/>
              </a:solidFill>
            </a:endParaRPr>
          </a:p>
        </p:txBody>
      </p:sp>
      <p:sp>
        <p:nvSpPr>
          <p:cNvPr id="17" name="Trapezoid 16"/>
          <p:cNvSpPr/>
          <p:nvPr/>
        </p:nvSpPr>
        <p:spPr>
          <a:xfrm>
            <a:off x="800100" y="5181600"/>
            <a:ext cx="1524000" cy="533400"/>
          </a:xfrm>
          <a:prstGeom prst="trapezoid">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dirty="0" smtClean="0">
                <a:solidFill>
                  <a:schemeClr val="bg1"/>
                </a:solidFill>
              </a:rPr>
              <a:t>Item 6</a:t>
            </a:r>
            <a:endParaRPr lang="en-US" sz="1600" dirty="0">
              <a:solidFill>
                <a:schemeClr val="bg1"/>
              </a:solidFill>
            </a:endParaRPr>
          </a:p>
        </p:txBody>
      </p:sp>
      <p:sp>
        <p:nvSpPr>
          <p:cNvPr id="18" name="Text Placeholder 40"/>
          <p:cNvSpPr>
            <a:spLocks noGrp="1"/>
          </p:cNvSpPr>
          <p:nvPr>
            <p:ph type="body" sz="quarter" idx="16"/>
          </p:nvPr>
        </p:nvSpPr>
        <p:spPr>
          <a:xfrm>
            <a:off x="2514600" y="1447050"/>
            <a:ext cx="6324600" cy="838200"/>
          </a:xfrm>
        </p:spPr>
        <p:txBody>
          <a:bodyPr/>
          <a:lstStyle/>
          <a:p>
            <a:pPr lvl="0"/>
            <a:r>
              <a:rPr lang="en-US" sz="2000" dirty="0" smtClean="0"/>
              <a:t>Whole Community Approach and Pre-Disaster Planning</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What is Whole Community?</a:t>
            </a:r>
            <a:endParaRPr lang="en-US" b="0" dirty="0"/>
          </a:p>
        </p:txBody>
      </p:sp>
      <p:sp>
        <p:nvSpPr>
          <p:cNvPr id="3" name="Content Placeholder 2"/>
          <p:cNvSpPr>
            <a:spLocks noGrp="1"/>
          </p:cNvSpPr>
          <p:nvPr>
            <p:ph idx="1"/>
          </p:nvPr>
        </p:nvSpPr>
        <p:spPr>
          <a:xfrm>
            <a:off x="381000" y="1066800"/>
            <a:ext cx="8305800" cy="5410200"/>
          </a:xfrm>
        </p:spPr>
        <p:txBody>
          <a:bodyPr/>
          <a:lstStyle/>
          <a:p>
            <a:pPr>
              <a:buFont typeface="Wingdings" pitchFamily="2" charset="2"/>
              <a:buChar char="v"/>
            </a:pPr>
            <a:r>
              <a:rPr lang="en-US" dirty="0"/>
              <a:t>According to FEMA</a:t>
            </a:r>
            <a:r>
              <a:rPr lang="en-US" dirty="0" smtClean="0"/>
              <a:t>: </a:t>
            </a:r>
            <a:r>
              <a:rPr lang="en-US" dirty="0"/>
              <a:t>“an approach to emergency management that reinforces the fact that FEMA is only one part of our nation’s emergency management </a:t>
            </a:r>
            <a:r>
              <a:rPr lang="en-US" dirty="0" smtClean="0"/>
              <a:t>team . . . and </a:t>
            </a:r>
            <a:r>
              <a:rPr lang="en-US" dirty="0"/>
              <a:t>that collectively we must meet the needs of the entire community in each of these areas</a:t>
            </a:r>
            <a:r>
              <a:rPr lang="en-US" dirty="0" smtClean="0"/>
              <a:t>.” </a:t>
            </a:r>
          </a:p>
          <a:p>
            <a:pPr>
              <a:buFont typeface="Wingdings" pitchFamily="2" charset="2"/>
              <a:buChar char="v"/>
            </a:pPr>
            <a:r>
              <a:rPr lang="en-US" dirty="0" smtClean="0"/>
              <a:t>Essentially, the whole community is planning for                                        and with EVERYONE, regardless of access or                                    functional need and with EVERYONE at the table--                                  all agencies, community organizations, and                                consumers working together </a:t>
            </a:r>
          </a:p>
          <a:p>
            <a:pPr>
              <a:buFont typeface="Wingdings" pitchFamily="2" charset="2"/>
              <a:buChar char="v"/>
            </a:pPr>
            <a:endParaRPr lang="en-US" dirty="0"/>
          </a:p>
        </p:txBody>
      </p:sp>
    </p:spTree>
    <p:extLst>
      <p:ext uri="{BB962C8B-B14F-4D97-AF65-F5344CB8AC3E}">
        <p14:creationId xmlns:p14="http://schemas.microsoft.com/office/powerpoint/2010/main" val="57812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a:stretch>
            <a:fillRect/>
          </a:stretch>
        </p:blipFill>
        <p:spPr bwMode="auto">
          <a:xfrm>
            <a:off x="76200" y="81756"/>
            <a:ext cx="8991600" cy="6743700"/>
          </a:xfrm>
          <a:prstGeom prst="rect">
            <a:avLst/>
          </a:prstGeom>
          <a:blipFill>
            <a:blip r:embed="rId3" cstate="print"/>
            <a:tile tx="0" ty="0" sx="100000" sy="100000" flip="none" algn="tl"/>
          </a:blipFill>
          <a:ln w="9525">
            <a:noFill/>
            <a:miter lim="800000"/>
            <a:headEnd/>
            <a:tailEnd/>
          </a:ln>
          <a:effectLst/>
        </p:spPr>
      </p:pic>
      <p:sp>
        <p:nvSpPr>
          <p:cNvPr id="6" name="TextBox 5"/>
          <p:cNvSpPr txBox="1"/>
          <p:nvPr/>
        </p:nvSpPr>
        <p:spPr>
          <a:xfrm>
            <a:off x="5715000" y="5334000"/>
            <a:ext cx="3352800" cy="1219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000" b="1" dirty="0" smtClean="0">
                <a:latin typeface="Perpetua" pitchFamily="18" charset="0"/>
                <a:ea typeface="+mj-ea"/>
                <a:cs typeface="+mj-cs"/>
              </a:rPr>
              <a:t>St. Mary’s Catholic Church and Elementary School and Green Brier Nursing Home</a:t>
            </a:r>
            <a:endParaRPr kumimoji="0" lang="en-US" sz="2000" b="1" i="0" u="none" strike="noStrike" kern="1200" cap="none" spc="0" normalizeH="0" baseline="0" noProof="0" dirty="0" smtClean="0">
              <a:ln>
                <a:noFill/>
              </a:ln>
              <a:effectLst/>
              <a:uLnTx/>
              <a:uFillTx/>
              <a:latin typeface="Perpetua" pitchFamily="18" charset="0"/>
              <a:ea typeface="+mj-ea"/>
              <a:cs typeface="+mj-cs"/>
            </a:endParaRPr>
          </a:p>
        </p:txBody>
      </p:sp>
    </p:spTree>
    <p:extLst>
      <p:ext uri="{BB962C8B-B14F-4D97-AF65-F5344CB8AC3E}">
        <p14:creationId xmlns:p14="http://schemas.microsoft.com/office/powerpoint/2010/main" val="3397765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2437"/>
            <a:ext cx="8839200" cy="639763"/>
          </a:xfrm>
        </p:spPr>
        <p:txBody>
          <a:bodyPr/>
          <a:lstStyle/>
          <a:p>
            <a:r>
              <a:rPr lang="en-US" sz="3200" dirty="0" smtClean="0"/>
              <a:t>Who are people with access and functional needs? </a:t>
            </a:r>
            <a:endParaRPr lang="en-US" sz="3200" dirty="0"/>
          </a:p>
        </p:txBody>
      </p:sp>
      <p:sp>
        <p:nvSpPr>
          <p:cNvPr id="3" name="Content Placeholder 2"/>
          <p:cNvSpPr>
            <a:spLocks noGrp="1"/>
          </p:cNvSpPr>
          <p:nvPr>
            <p:ph idx="1"/>
          </p:nvPr>
        </p:nvSpPr>
        <p:spPr>
          <a:xfrm>
            <a:off x="533400" y="1143000"/>
            <a:ext cx="8305800" cy="4983165"/>
          </a:xfrm>
        </p:spPr>
        <p:txBody>
          <a:bodyPr/>
          <a:lstStyle/>
          <a:p>
            <a:pPr marL="0" indent="0">
              <a:buNone/>
            </a:pPr>
            <a:r>
              <a:rPr lang="en-US" dirty="0" smtClean="0"/>
              <a:t>Typically anyone who may have difficulty accessing emergency services in a disaster, including: </a:t>
            </a:r>
          </a:p>
          <a:p>
            <a:pPr marL="0" indent="0">
              <a:buNone/>
            </a:pPr>
            <a:endParaRPr lang="en-US" dirty="0" smtClean="0"/>
          </a:p>
          <a:p>
            <a:r>
              <a:rPr lang="en-US" dirty="0" smtClean="0"/>
              <a:t>People with physical disabilities</a:t>
            </a:r>
          </a:p>
          <a:p>
            <a:r>
              <a:rPr lang="en-US" dirty="0" smtClean="0"/>
              <a:t>People with mental health disabilities</a:t>
            </a:r>
          </a:p>
          <a:p>
            <a:r>
              <a:rPr lang="en-US" dirty="0" smtClean="0"/>
              <a:t>People with developmental or cognitive disabilities</a:t>
            </a:r>
          </a:p>
          <a:p>
            <a:r>
              <a:rPr lang="en-US" dirty="0" smtClean="0"/>
              <a:t>People with sensory impairments (vision, hearing) </a:t>
            </a:r>
          </a:p>
          <a:p>
            <a:r>
              <a:rPr lang="en-US" dirty="0" smtClean="0"/>
              <a:t>People with chronic health problems</a:t>
            </a:r>
          </a:p>
          <a:p>
            <a:r>
              <a:rPr lang="en-US" dirty="0" smtClean="0"/>
              <a:t>Senior citizens</a:t>
            </a:r>
          </a:p>
          <a:p>
            <a:r>
              <a:rPr lang="en-US" dirty="0" smtClean="0"/>
              <a:t>Children</a:t>
            </a:r>
          </a:p>
          <a:p>
            <a:r>
              <a:rPr lang="en-US" dirty="0" smtClean="0"/>
              <a:t>People with limited English Proficiency </a:t>
            </a:r>
          </a:p>
          <a:p>
            <a:r>
              <a:rPr lang="en-US" dirty="0" smtClean="0"/>
              <a:t>Geographically or culturally isolated</a:t>
            </a:r>
            <a:endParaRPr lang="en-US" dirty="0"/>
          </a:p>
        </p:txBody>
      </p:sp>
    </p:spTree>
    <p:extLst>
      <p:ext uri="{BB962C8B-B14F-4D97-AF65-F5344CB8AC3E}">
        <p14:creationId xmlns:p14="http://schemas.microsoft.com/office/powerpoint/2010/main" val="1525072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1857272">
  <a:themeElements>
    <a:clrScheme name="puzzle_piece">
      <a:dk1>
        <a:sysClr val="windowText" lastClr="000000"/>
      </a:dk1>
      <a:lt1>
        <a:sysClr val="window" lastClr="FFFFFF"/>
      </a:lt1>
      <a:dk2>
        <a:srgbClr val="191C3B"/>
      </a:dk2>
      <a:lt2>
        <a:srgbClr val="CACDE8"/>
      </a:lt2>
      <a:accent1>
        <a:srgbClr val="3D426B"/>
      </a:accent1>
      <a:accent2>
        <a:srgbClr val="626AA6"/>
      </a:accent2>
      <a:accent3>
        <a:srgbClr val="A5AACB"/>
      </a:accent3>
      <a:accent4>
        <a:srgbClr val="A3C8CD"/>
      </a:accent4>
      <a:accent5>
        <a:srgbClr val="6DA7AF"/>
      </a:accent5>
      <a:accent6>
        <a:srgbClr val="396369"/>
      </a:accent6>
      <a:hlink>
        <a:srgbClr val="6DA7AF"/>
      </a:hlink>
      <a:folHlink>
        <a:srgbClr val="3963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139575D-AF1F-43BF-910C-F7C64E8E53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TS101857272</Template>
  <TotalTime>5938</TotalTime>
  <Words>1350</Words>
  <Application>Microsoft Office PowerPoint</Application>
  <PresentationFormat>On-screen Show (4:3)</PresentationFormat>
  <Paragraphs>153</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Wingdings</vt:lpstr>
      <vt:lpstr>Calibri</vt:lpstr>
      <vt:lpstr>Segoe UI</vt:lpstr>
      <vt:lpstr>Perpetua</vt:lpstr>
      <vt:lpstr>TS101857272</vt:lpstr>
      <vt:lpstr>Connecting the Pieces for Functional Needs</vt:lpstr>
      <vt:lpstr>PowerPoint Presentation</vt:lpstr>
      <vt:lpstr>PowerPoint Presentation</vt:lpstr>
      <vt:lpstr>Joplin Tornado, the Numbers</vt:lpstr>
      <vt:lpstr>PowerPoint Presentation</vt:lpstr>
      <vt:lpstr>Overview: The Joplin Tornado</vt:lpstr>
      <vt:lpstr>What is Whole Community?</vt:lpstr>
      <vt:lpstr>PowerPoint Presentation</vt:lpstr>
      <vt:lpstr>Who are people with access and functional needs? </vt:lpstr>
      <vt:lpstr>Pre-Disaster Planning</vt:lpstr>
      <vt:lpstr>What could have been better pre-disaster?</vt:lpstr>
      <vt:lpstr>PowerPoint Presentation</vt:lpstr>
      <vt:lpstr>Response Phase</vt:lpstr>
      <vt:lpstr>PowerPoint Presentation</vt:lpstr>
      <vt:lpstr>What went well in Response</vt:lpstr>
      <vt:lpstr>PowerPoint Presentation</vt:lpstr>
      <vt:lpstr>What went well in Response</vt:lpstr>
      <vt:lpstr>PowerPoint Presentation</vt:lpstr>
      <vt:lpstr>What Could be Improved in Response?</vt:lpstr>
      <vt:lpstr>What went well in Early Recovery</vt:lpstr>
      <vt:lpstr>PowerPoint Presentation</vt:lpstr>
      <vt:lpstr>Improvements for Early Recovery</vt:lpstr>
      <vt:lpstr>PowerPoint Presentation</vt:lpstr>
      <vt:lpstr>What is going well in Long Term Recovery</vt:lpstr>
      <vt:lpstr>PowerPoint Presentation</vt:lpstr>
      <vt:lpstr>PowerPoint Presentation</vt:lpstr>
      <vt:lpstr>PowerPoint Presentation</vt:lpstr>
      <vt:lpstr>Temporary Schools</vt:lpstr>
      <vt:lpstr>PowerPoint Presentation</vt:lpstr>
      <vt:lpstr>Improvements for Long Term Recovery </vt:lpstr>
      <vt:lpstr>TILC’s Emergency Services Program—         Funded by the CDC Foundation  </vt:lpstr>
      <vt:lpstr>Resources for Emergency Preparedness for People with Access and Functional Needs</vt:lpstr>
      <vt:lpstr>Picture Page Layout</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Piece of the Puzzle</dc:title>
  <dc:creator>Stephanie Brady</dc:creator>
  <cp:lastModifiedBy>Stephanie Brady</cp:lastModifiedBy>
  <cp:revision>110</cp:revision>
  <dcterms:created xsi:type="dcterms:W3CDTF">2011-08-30T19:44:44Z</dcterms:created>
  <dcterms:modified xsi:type="dcterms:W3CDTF">2015-05-14T16:19:09Z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TC101857272</vt:lpwstr>
  </property>
</Properties>
</file>